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3" r:id="rId1"/>
  </p:sldMasterIdLst>
  <p:notesMasterIdLst>
    <p:notesMasterId r:id="rId37"/>
  </p:notesMasterIdLst>
  <p:sldIdLst>
    <p:sldId id="256" r:id="rId2"/>
    <p:sldId id="258" r:id="rId3"/>
    <p:sldId id="260" r:id="rId4"/>
    <p:sldId id="261" r:id="rId5"/>
    <p:sldId id="263" r:id="rId6"/>
    <p:sldId id="262" r:id="rId7"/>
    <p:sldId id="257" r:id="rId8"/>
    <p:sldId id="265" r:id="rId9"/>
    <p:sldId id="279" r:id="rId10"/>
    <p:sldId id="280" r:id="rId11"/>
    <p:sldId id="281" r:id="rId12"/>
    <p:sldId id="282" r:id="rId13"/>
    <p:sldId id="284" r:id="rId14"/>
    <p:sldId id="283" r:id="rId15"/>
    <p:sldId id="285" r:id="rId16"/>
    <p:sldId id="264"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86" r:id="rId30"/>
    <p:sldId id="287" r:id="rId31"/>
    <p:sldId id="288" r:id="rId32"/>
    <p:sldId id="290" r:id="rId33"/>
    <p:sldId id="291" r:id="rId34"/>
    <p:sldId id="292"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8DF2A-CC01-0C49-A99E-B8AEFE245E34}"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182FD-BD20-864A-818B-59ECE5C62992}" type="slidenum">
              <a:rPr lang="en-US" smtClean="0"/>
              <a:t>‹#›</a:t>
            </a:fld>
            <a:endParaRPr lang="en-US"/>
          </a:p>
        </p:txBody>
      </p:sp>
    </p:spTree>
    <p:extLst>
      <p:ext uri="{BB962C8B-B14F-4D97-AF65-F5344CB8AC3E}">
        <p14:creationId xmlns:p14="http://schemas.microsoft.com/office/powerpoint/2010/main" val="78331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A182FD-BD20-864A-818B-59ECE5C62992}" type="slidenum">
              <a:rPr lang="en-US" smtClean="0"/>
              <a:t>2</a:t>
            </a:fld>
            <a:endParaRPr lang="en-US"/>
          </a:p>
        </p:txBody>
      </p:sp>
    </p:spTree>
    <p:extLst>
      <p:ext uri="{BB962C8B-B14F-4D97-AF65-F5344CB8AC3E}">
        <p14:creationId xmlns:p14="http://schemas.microsoft.com/office/powerpoint/2010/main" val="104644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A182FD-BD20-864A-818B-59ECE5C62992}" type="slidenum">
              <a:rPr lang="en-US" smtClean="0"/>
              <a:t>4</a:t>
            </a:fld>
            <a:endParaRPr lang="en-US"/>
          </a:p>
        </p:txBody>
      </p:sp>
    </p:spTree>
    <p:extLst>
      <p:ext uri="{BB962C8B-B14F-4D97-AF65-F5344CB8AC3E}">
        <p14:creationId xmlns:p14="http://schemas.microsoft.com/office/powerpoint/2010/main" val="103159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A182FD-BD20-864A-818B-59ECE5C62992}" type="slidenum">
              <a:rPr lang="en-US" smtClean="0"/>
              <a:t>30</a:t>
            </a:fld>
            <a:endParaRPr lang="en-US"/>
          </a:p>
        </p:txBody>
      </p:sp>
    </p:spTree>
    <p:extLst>
      <p:ext uri="{BB962C8B-B14F-4D97-AF65-F5344CB8AC3E}">
        <p14:creationId xmlns:p14="http://schemas.microsoft.com/office/powerpoint/2010/main" val="192920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A182FD-BD20-864A-818B-59ECE5C62992}" type="slidenum">
              <a:rPr lang="en-US" smtClean="0"/>
              <a:t>31</a:t>
            </a:fld>
            <a:endParaRPr lang="en-US"/>
          </a:p>
        </p:txBody>
      </p:sp>
    </p:spTree>
    <p:extLst>
      <p:ext uri="{BB962C8B-B14F-4D97-AF65-F5344CB8AC3E}">
        <p14:creationId xmlns:p14="http://schemas.microsoft.com/office/powerpoint/2010/main" val="55557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7A057FF-F482-354E-AC7D-04B632D77653}" type="datetimeFigureOut">
              <a:rPr lang="en-US" smtClean="0"/>
              <a:t>6/26/18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83149715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A057FF-F482-354E-AC7D-04B632D77653}" type="datetimeFigureOut">
              <a:rPr lang="en-US" smtClean="0"/>
              <a:t>6/26/18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2616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A057FF-F482-354E-AC7D-04B632D77653}" type="datetimeFigureOut">
              <a:rPr lang="en-US" smtClean="0"/>
              <a:t>6/26/18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6742726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A057FF-F482-354E-AC7D-04B632D77653}" type="datetimeFigureOut">
              <a:rPr lang="en-US" smtClean="0"/>
              <a:t>6/26/18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208955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A057FF-F482-354E-AC7D-04B632D77653}" type="datetimeFigureOut">
              <a:rPr lang="en-US" smtClean="0"/>
              <a:t>6/26/18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34789799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A057FF-F482-354E-AC7D-04B632D77653}" type="datetimeFigureOut">
              <a:rPr lang="en-US" smtClean="0"/>
              <a:t>6/26/18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3166601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7A057FF-F482-354E-AC7D-04B632D77653}" type="datetimeFigureOut">
              <a:rPr lang="en-US" smtClean="0"/>
              <a:t>6/26/18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6432184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A057FF-F482-354E-AC7D-04B632D77653}" type="datetimeFigureOut">
              <a:rPr lang="en-US" smtClean="0"/>
              <a:t>6/26/18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3922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057FF-F482-354E-AC7D-04B632D77653}" type="datetimeFigureOut">
              <a:rPr lang="en-US" smtClean="0"/>
              <a:t>6/26/18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29289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A057FF-F482-354E-AC7D-04B632D77653}" type="datetimeFigureOut">
              <a:rPr lang="en-US" smtClean="0"/>
              <a:t>6/26/18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5201040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A057FF-F482-354E-AC7D-04B632D77653}" type="datetimeFigureOut">
              <a:rPr lang="en-US" smtClean="0"/>
              <a:t>6/26/18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87642D-2510-FF4C-8188-C0C8BCF052F5}" type="slidenum">
              <a:rPr lang="en-US" smtClean="0"/>
              <a:t>‹#›</a:t>
            </a:fld>
            <a:endParaRPr lang="en-US"/>
          </a:p>
        </p:txBody>
      </p:sp>
    </p:spTree>
    <p:extLst>
      <p:ext uri="{BB962C8B-B14F-4D97-AF65-F5344CB8AC3E}">
        <p14:creationId xmlns:p14="http://schemas.microsoft.com/office/powerpoint/2010/main" val="19227322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057FF-F482-354E-AC7D-04B632D77653}" type="datetimeFigureOut">
              <a:rPr lang="en-US" smtClean="0"/>
              <a:t>6/26/18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7642D-2510-FF4C-8188-C0C8BCF052F5}" type="slidenum">
              <a:rPr lang="en-US" smtClean="0"/>
              <a:t>‹#›</a:t>
            </a:fld>
            <a:endParaRPr lang="en-US"/>
          </a:p>
        </p:txBody>
      </p:sp>
    </p:spTree>
    <p:extLst>
      <p:ext uri="{BB962C8B-B14F-4D97-AF65-F5344CB8AC3E}">
        <p14:creationId xmlns:p14="http://schemas.microsoft.com/office/powerpoint/2010/main" val="1349265861"/>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tiff"/><Relationship Id="rId3" Type="http://schemas.openxmlformats.org/officeDocument/2006/relationships/image" Target="../media/image1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tiff"/><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2.tiff"/><Relationship Id="rId1" Type="http://schemas.openxmlformats.org/officeDocument/2006/relationships/slideLayout" Target="../slideLayouts/slideLayout10.xml"/><Relationship Id="rId2"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10.xml"/><Relationship Id="rId2"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31.tiff"/><Relationship Id="rId1" Type="http://schemas.openxmlformats.org/officeDocument/2006/relationships/slideLayout" Target="../slideLayouts/slideLayout10.xml"/><Relationship Id="rId2" Type="http://schemas.openxmlformats.org/officeDocument/2006/relationships/image" Target="../media/image2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tiff"/><Relationship Id="rId3"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10.xml"/><Relationship Id="rId2" Type="http://schemas.openxmlformats.org/officeDocument/2006/relationships/image" Target="../media/image34.tiff"/></Relationships>
</file>

<file path=ppt/slides/_rels/slide18.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5" Type="http://schemas.openxmlformats.org/officeDocument/2006/relationships/image" Target="../media/image42.tiff"/><Relationship Id="rId1" Type="http://schemas.openxmlformats.org/officeDocument/2006/relationships/slideLayout" Target="../slideLayouts/slideLayout10.xml"/><Relationship Id="rId2" Type="http://schemas.openxmlformats.org/officeDocument/2006/relationships/image" Target="../media/image3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tiff"/><Relationship Id="rId3" Type="http://schemas.openxmlformats.org/officeDocument/2006/relationships/image" Target="../media/image4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https://github.com/HarvAce/aiy-build-nigh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10.xml"/><Relationship Id="rId2" Type="http://schemas.openxmlformats.org/officeDocument/2006/relationships/image" Target="../media/image45.tiff"/></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1" Type="http://schemas.openxmlformats.org/officeDocument/2006/relationships/slideLayout" Target="../slideLayouts/slideLayout10.xml"/><Relationship Id="rId2" Type="http://schemas.openxmlformats.org/officeDocument/2006/relationships/image" Target="../media/image48.tiff"/></Relationships>
</file>

<file path=ppt/slides/_rels/slide22.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1" Type="http://schemas.openxmlformats.org/officeDocument/2006/relationships/slideLayout" Target="../slideLayouts/slideLayout10.xml"/><Relationship Id="rId2" Type="http://schemas.openxmlformats.org/officeDocument/2006/relationships/image" Target="../media/image51.tiff"/></Relationships>
</file>

<file path=ppt/slides/_rels/slide23.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tiff"/><Relationship Id="rId7" Type="http://schemas.openxmlformats.org/officeDocument/2006/relationships/image" Target="../media/image59.tiff"/><Relationship Id="rId1" Type="http://schemas.openxmlformats.org/officeDocument/2006/relationships/slideLayout" Target="../slideLayouts/slideLayout10.xml"/><Relationship Id="rId2" Type="http://schemas.openxmlformats.org/officeDocument/2006/relationships/image" Target="../media/image54.tiff"/></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5" Type="http://schemas.openxmlformats.org/officeDocument/2006/relationships/image" Target="../media/image63.tiff"/><Relationship Id="rId6" Type="http://schemas.openxmlformats.org/officeDocument/2006/relationships/image" Target="../media/image64.tiff"/><Relationship Id="rId1" Type="http://schemas.openxmlformats.org/officeDocument/2006/relationships/slideLayout" Target="../slideLayouts/slideLayout10.xml"/><Relationship Id="rId2" Type="http://schemas.openxmlformats.org/officeDocument/2006/relationships/image" Target="../media/image6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5.tiff"/><Relationship Id="rId3" Type="http://schemas.openxmlformats.org/officeDocument/2006/relationships/image" Target="../media/image6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7.tiff"/><Relationship Id="rId3" Type="http://schemas.openxmlformats.org/officeDocument/2006/relationships/image" Target="../media/image68.tiff"/></Relationships>
</file>

<file path=ppt/slides/_rels/slide27.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1" Type="http://schemas.openxmlformats.org/officeDocument/2006/relationships/slideLayout" Target="../slideLayouts/slideLayout10.xml"/><Relationship Id="rId2" Type="http://schemas.openxmlformats.org/officeDocument/2006/relationships/image" Target="../media/image69.tiff"/></Relationships>
</file>

<file path=ppt/slides/_rels/slide28.xml.rels><?xml version="1.0" encoding="UTF-8" standalone="yes"?>
<Relationships xmlns="http://schemas.openxmlformats.org/package/2006/relationships"><Relationship Id="rId3" Type="http://schemas.openxmlformats.org/officeDocument/2006/relationships/image" Target="../media/image73.tiff"/><Relationship Id="rId4" Type="http://schemas.openxmlformats.org/officeDocument/2006/relationships/image" Target="../media/image74.tiff"/><Relationship Id="rId5" Type="http://schemas.openxmlformats.org/officeDocument/2006/relationships/image" Target="../media/image75.tiff"/><Relationship Id="rId6" Type="http://schemas.openxmlformats.org/officeDocument/2006/relationships/image" Target="../media/image76.tiff"/><Relationship Id="rId7" Type="http://schemas.openxmlformats.org/officeDocument/2006/relationships/image" Target="../media/image77.tiff"/><Relationship Id="rId1" Type="http://schemas.openxmlformats.org/officeDocument/2006/relationships/slideLayout" Target="../slideLayouts/slideLayout10.xml"/><Relationship Id="rId2" Type="http://schemas.openxmlformats.org/officeDocument/2006/relationships/image" Target="../media/image7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0.png"/><Relationship Id="rId3"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2.png"/><Relationship Id="rId3"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10.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2630" y="3269663"/>
            <a:ext cx="9144000" cy="2387600"/>
          </a:xfrm>
        </p:spPr>
        <p:txBody>
          <a:bodyPr>
            <a:normAutofit/>
          </a:bodyPr>
          <a:lstStyle/>
          <a:p>
            <a:r>
              <a:rPr lang="en-US" sz="8000" b="1" dirty="0" smtClean="0">
                <a:solidFill>
                  <a:srgbClr val="00B0F0"/>
                </a:solidFill>
              </a:rPr>
              <a:t>AIY BUILD NIGHT</a:t>
            </a:r>
            <a:endParaRPr lang="en-US" sz="8000" b="1" dirty="0">
              <a:solidFill>
                <a:srgbClr val="00B0F0"/>
              </a:solidFill>
            </a:endParaRPr>
          </a:p>
        </p:txBody>
      </p:sp>
      <p:sp>
        <p:nvSpPr>
          <p:cNvPr id="8" name="Rectangle 7"/>
          <p:cNvSpPr/>
          <p:nvPr/>
        </p:nvSpPr>
        <p:spPr>
          <a:xfrm flipV="1">
            <a:off x="0" y="4386921"/>
            <a:ext cx="12192000" cy="457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72630" y="5462054"/>
            <a:ext cx="9144000" cy="369332"/>
          </a:xfrm>
          <a:prstGeom prst="rect">
            <a:avLst/>
          </a:prstGeom>
          <a:noFill/>
        </p:spPr>
        <p:txBody>
          <a:bodyPr wrap="square" rtlCol="0">
            <a:spAutoFit/>
          </a:bodyPr>
          <a:lstStyle/>
          <a:p>
            <a:pPr algn="ctr"/>
            <a:r>
              <a:rPr lang="en-US" b="1" dirty="0" smtClean="0">
                <a:solidFill>
                  <a:srgbClr val="00B0F0"/>
                </a:solidFill>
              </a:rPr>
              <a:t>Do-It-Yourself Artificial Intelligence</a:t>
            </a:r>
            <a:endParaRPr lang="en-US" dirty="0"/>
          </a:p>
        </p:txBody>
      </p:sp>
      <p:sp>
        <p:nvSpPr>
          <p:cNvPr id="5" name="Title 1"/>
          <p:cNvSpPr txBox="1">
            <a:spLocks/>
          </p:cNvSpPr>
          <p:nvPr/>
        </p:nvSpPr>
        <p:spPr>
          <a:xfrm>
            <a:off x="1472630" y="323884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b="1" smtClean="0">
                <a:solidFill>
                  <a:srgbClr val="00B0F0"/>
                </a:solidFill>
              </a:rPr>
              <a:t>AIY BUILD NIGHT</a:t>
            </a:r>
            <a:endParaRPr lang="en-US" sz="8000" b="1" dirty="0">
              <a:solidFill>
                <a:srgbClr val="00B0F0"/>
              </a:solidFill>
            </a:endParaRPr>
          </a:p>
        </p:txBody>
      </p:sp>
    </p:spTree>
    <p:extLst>
      <p:ext uri="{BB962C8B-B14F-4D97-AF65-F5344CB8AC3E}">
        <p14:creationId xmlns:p14="http://schemas.microsoft.com/office/powerpoint/2010/main" val="43126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Assemble the Hardware - Continued</a:t>
            </a:r>
            <a:r>
              <a:rPr lang="mr-IN" sz="3200" b="1" dirty="0" smtClean="0">
                <a:solidFill>
                  <a:schemeClr val="bg2">
                    <a:lumMod val="50000"/>
                  </a:schemeClr>
                </a:solidFill>
              </a:rPr>
              <a:t>…</a:t>
            </a:r>
            <a:r>
              <a:rPr lang="en-US" sz="3200" b="1" dirty="0" smtClean="0">
                <a:solidFill>
                  <a:schemeClr val="bg2">
                    <a:lumMod val="50000"/>
                  </a:schemeClr>
                </a:solidFill>
              </a:rPr>
              <a:t> </a:t>
            </a:r>
            <a:endParaRPr lang="en-US" sz="3200" b="1" dirty="0">
              <a:solidFill>
                <a:schemeClr val="bg2">
                  <a:lumMod val="50000"/>
                </a:schemeClr>
              </a:solidFill>
            </a:endParaRPr>
          </a:p>
        </p:txBody>
      </p:sp>
      <p:sp>
        <p:nvSpPr>
          <p:cNvPr id="9" name="TextBox 8"/>
          <p:cNvSpPr txBox="1"/>
          <p:nvPr/>
        </p:nvSpPr>
        <p:spPr>
          <a:xfrm>
            <a:off x="2261513" y="996594"/>
            <a:ext cx="2759554" cy="954107"/>
          </a:xfrm>
          <a:prstGeom prst="rect">
            <a:avLst/>
          </a:prstGeom>
          <a:noFill/>
        </p:spPr>
        <p:txBody>
          <a:bodyPr wrap="square" rtlCol="0">
            <a:spAutoFit/>
          </a:bodyPr>
          <a:lstStyle/>
          <a:p>
            <a:r>
              <a:rPr lang="en-US" sz="1400" dirty="0" smtClean="0"/>
              <a:t>4) Connect the 5 Wire Daughter Cable to the Voice HAT Microphone Board. Both ends of the cable are the same.</a:t>
            </a:r>
            <a:endParaRPr lang="en-US" sz="1400" dirty="0"/>
          </a:p>
        </p:txBody>
      </p:sp>
      <p:sp>
        <p:nvSpPr>
          <p:cNvPr id="15" name="TextBox 14"/>
          <p:cNvSpPr txBox="1"/>
          <p:nvPr/>
        </p:nvSpPr>
        <p:spPr>
          <a:xfrm>
            <a:off x="6660825" y="996594"/>
            <a:ext cx="2749255" cy="954107"/>
          </a:xfrm>
          <a:prstGeom prst="rect">
            <a:avLst/>
          </a:prstGeom>
          <a:noFill/>
        </p:spPr>
        <p:txBody>
          <a:bodyPr wrap="square" rtlCol="0">
            <a:spAutoFit/>
          </a:bodyPr>
          <a:lstStyle/>
          <a:p>
            <a:r>
              <a:rPr lang="en-US" sz="1400" dirty="0" smtClean="0"/>
              <a:t>5) Plug the other end of the 5-Wire Daughter Cable to the Voice HAT Board using the white connector labeled “Mic”.</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1513" y="2236172"/>
            <a:ext cx="2740200" cy="1827257"/>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5269" y="2236172"/>
            <a:ext cx="2734811" cy="1823663"/>
          </a:xfrm>
          <a:prstGeom prst="rect">
            <a:avLst/>
          </a:prstGeom>
        </p:spPr>
      </p:pic>
    </p:spTree>
    <p:extLst>
      <p:ext uri="{BB962C8B-B14F-4D97-AF65-F5344CB8AC3E}">
        <p14:creationId xmlns:p14="http://schemas.microsoft.com/office/powerpoint/2010/main" val="175946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Build The Outer Box</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External Box</a:t>
            </a:r>
            <a:endParaRPr lang="en-US" dirty="0"/>
          </a:p>
        </p:txBody>
      </p:sp>
      <p:sp>
        <p:nvSpPr>
          <p:cNvPr id="9" name="TextBox 8"/>
          <p:cNvSpPr txBox="1"/>
          <p:nvPr/>
        </p:nvSpPr>
        <p:spPr>
          <a:xfrm>
            <a:off x="2244331" y="1260286"/>
            <a:ext cx="2759554" cy="954107"/>
          </a:xfrm>
          <a:prstGeom prst="rect">
            <a:avLst/>
          </a:prstGeom>
          <a:noFill/>
        </p:spPr>
        <p:txBody>
          <a:bodyPr wrap="square" rtlCol="0">
            <a:spAutoFit/>
          </a:bodyPr>
          <a:lstStyle/>
          <a:p>
            <a:r>
              <a:rPr lang="en-US" sz="1400" dirty="0"/>
              <a:t>1</a:t>
            </a:r>
            <a:r>
              <a:rPr lang="en-US" sz="1400" dirty="0" smtClean="0"/>
              <a:t>) Fold along the creases to make a double ended open box, then find the side with four flaps. Fold down the flap labeled “Fold 1”.</a:t>
            </a:r>
            <a:endParaRPr lang="en-US" sz="1400" dirty="0"/>
          </a:p>
        </p:txBody>
      </p:sp>
      <p:sp>
        <p:nvSpPr>
          <p:cNvPr id="15" name="TextBox 14"/>
          <p:cNvSpPr txBox="1"/>
          <p:nvPr/>
        </p:nvSpPr>
        <p:spPr>
          <a:xfrm>
            <a:off x="6520355" y="1260286"/>
            <a:ext cx="2749255" cy="738664"/>
          </a:xfrm>
          <a:prstGeom prst="rect">
            <a:avLst/>
          </a:prstGeom>
          <a:noFill/>
        </p:spPr>
        <p:txBody>
          <a:bodyPr wrap="square" rtlCol="0">
            <a:spAutoFit/>
          </a:bodyPr>
          <a:lstStyle/>
          <a:p>
            <a:r>
              <a:rPr lang="en-US" sz="1400" dirty="0" smtClean="0"/>
              <a:t>2) Fold the remaining flaps in order, tucking the end of Fold 4 under Fold 1.</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3836" y="2681270"/>
            <a:ext cx="2750049" cy="183336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0355" y="2688119"/>
            <a:ext cx="2739775" cy="1826517"/>
          </a:xfrm>
          <a:prstGeom prst="rect">
            <a:avLst/>
          </a:prstGeom>
        </p:spPr>
      </p:pic>
    </p:spTree>
    <p:extLst>
      <p:ext uri="{BB962C8B-B14F-4D97-AF65-F5344CB8AC3E}">
        <p14:creationId xmlns:p14="http://schemas.microsoft.com/office/powerpoint/2010/main" val="1476717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Build the Inner Frame</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Inner Frame</a:t>
            </a:r>
            <a:endParaRPr lang="en-US" dirty="0"/>
          </a:p>
        </p:txBody>
      </p:sp>
      <p:sp>
        <p:nvSpPr>
          <p:cNvPr id="9" name="TextBox 8"/>
          <p:cNvSpPr txBox="1"/>
          <p:nvPr/>
        </p:nvSpPr>
        <p:spPr>
          <a:xfrm>
            <a:off x="826497" y="1260286"/>
            <a:ext cx="2759554" cy="1384995"/>
          </a:xfrm>
          <a:prstGeom prst="rect">
            <a:avLst/>
          </a:prstGeom>
          <a:noFill/>
        </p:spPr>
        <p:txBody>
          <a:bodyPr wrap="square" rtlCol="0">
            <a:spAutoFit/>
          </a:bodyPr>
          <a:lstStyle/>
          <a:p>
            <a:r>
              <a:rPr lang="en-US" sz="1400" dirty="0"/>
              <a:t>1</a:t>
            </a:r>
            <a:r>
              <a:rPr lang="en-US" sz="1400" dirty="0" smtClean="0"/>
              <a:t>) Fold flaps 1 and 2 along the creases. Push the U-shape portion of the flap above flaps 1 and</a:t>
            </a:r>
            <a:r>
              <a:rPr lang="en-US" sz="1400" dirty="0"/>
              <a:t> </a:t>
            </a:r>
            <a:r>
              <a:rPr lang="en-US" sz="1400" dirty="0" smtClean="0"/>
              <a:t>2 out. Fold the bottom flap (below flaps 1 and 2) at the crease to create a base.</a:t>
            </a:r>
            <a:endParaRPr lang="en-US" sz="1400" dirty="0"/>
          </a:p>
        </p:txBody>
      </p:sp>
      <p:sp>
        <p:nvSpPr>
          <p:cNvPr id="15" name="TextBox 14"/>
          <p:cNvSpPr txBox="1"/>
          <p:nvPr/>
        </p:nvSpPr>
        <p:spPr>
          <a:xfrm>
            <a:off x="4167572" y="1260286"/>
            <a:ext cx="2749255" cy="1384995"/>
          </a:xfrm>
          <a:prstGeom prst="rect">
            <a:avLst/>
          </a:prstGeom>
          <a:noFill/>
        </p:spPr>
        <p:txBody>
          <a:bodyPr wrap="square" rtlCol="0">
            <a:spAutoFit/>
          </a:bodyPr>
          <a:lstStyle/>
          <a:p>
            <a:r>
              <a:rPr lang="en-US" sz="1400" dirty="0" smtClean="0"/>
              <a:t>2) Fold the section labeled “Fold Up” so that it’s flush with the table. There is a notch that folds behind the U-Shape flap to hold it in place. The U-shaped flap should lay flush with the box side.</a:t>
            </a:r>
            <a:endParaRPr lang="en-US" sz="1400" dirty="0"/>
          </a:p>
        </p:txBody>
      </p:sp>
      <p:sp>
        <p:nvSpPr>
          <p:cNvPr id="18" name="TextBox 17"/>
          <p:cNvSpPr txBox="1"/>
          <p:nvPr/>
        </p:nvSpPr>
        <p:spPr>
          <a:xfrm>
            <a:off x="7824777" y="1260286"/>
            <a:ext cx="4120643" cy="1169551"/>
          </a:xfrm>
          <a:prstGeom prst="rect">
            <a:avLst/>
          </a:prstGeom>
          <a:noFill/>
        </p:spPr>
        <p:txBody>
          <a:bodyPr wrap="square" rtlCol="0">
            <a:spAutoFit/>
          </a:bodyPr>
          <a:lstStyle/>
          <a:p>
            <a:r>
              <a:rPr lang="en-US" sz="1400" dirty="0"/>
              <a:t>3) </a:t>
            </a:r>
            <a:r>
              <a:rPr lang="en-US" sz="1400" dirty="0" smtClean="0"/>
              <a:t>Slide the speaker into the U-Shaped pocket on the cardboard frame. Next, take the Raspberry PI and Voice HAT combo and slide it into the bottom of the frame below flaps 1 and 2 (as shown below). The USB ports should be exposed from the frame.</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7031" y="2645281"/>
            <a:ext cx="2746625" cy="183108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497" y="4572856"/>
            <a:ext cx="2743200" cy="182880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3627" y="2645281"/>
            <a:ext cx="2743200" cy="182880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73627" y="4572856"/>
            <a:ext cx="2743200" cy="182880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24777" y="2645281"/>
            <a:ext cx="2743200" cy="1828800"/>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4777" y="4579969"/>
            <a:ext cx="2742514" cy="1828800"/>
          </a:xfrm>
          <a:prstGeom prst="rect">
            <a:avLst/>
          </a:prstGeom>
        </p:spPr>
      </p:pic>
    </p:spTree>
    <p:extLst>
      <p:ext uri="{BB962C8B-B14F-4D97-AF65-F5344CB8AC3E}">
        <p14:creationId xmlns:p14="http://schemas.microsoft.com/office/powerpoint/2010/main" val="2139129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Put it All Together</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solidFill>
                  <a:srgbClr val="FF0000"/>
                </a:solidFill>
              </a:rPr>
              <a:t>Note: If your SD card is already inserted into the PI, remove it before continuing.</a:t>
            </a:r>
            <a:endParaRPr lang="en-US" dirty="0">
              <a:solidFill>
                <a:srgbClr val="FF0000"/>
              </a:solidFill>
            </a:endParaRPr>
          </a:p>
        </p:txBody>
      </p:sp>
      <p:sp>
        <p:nvSpPr>
          <p:cNvPr id="9" name="TextBox 8"/>
          <p:cNvSpPr txBox="1"/>
          <p:nvPr/>
        </p:nvSpPr>
        <p:spPr>
          <a:xfrm>
            <a:off x="826497" y="1260286"/>
            <a:ext cx="2759554" cy="1815882"/>
          </a:xfrm>
          <a:prstGeom prst="rect">
            <a:avLst/>
          </a:prstGeom>
          <a:noFill/>
        </p:spPr>
        <p:txBody>
          <a:bodyPr wrap="square" rtlCol="0">
            <a:spAutoFit/>
          </a:bodyPr>
          <a:lstStyle/>
          <a:p>
            <a:r>
              <a:rPr lang="en-US" sz="1400" dirty="0"/>
              <a:t>1</a:t>
            </a:r>
            <a:r>
              <a:rPr lang="en-US" sz="1400" dirty="0" smtClean="0"/>
              <a:t>) Take the outer box and set it on its back with the circular speaker holes facing up. Slide the cardboard frame and hardware into the box with the speaker facing upward. Place the outer box on its bottom side, and ensure all cables are still plugged in.</a:t>
            </a:r>
            <a:endParaRPr lang="en-US" sz="1400" dirty="0"/>
          </a:p>
        </p:txBody>
      </p:sp>
      <p:sp>
        <p:nvSpPr>
          <p:cNvPr id="15" name="TextBox 14"/>
          <p:cNvSpPr txBox="1"/>
          <p:nvPr/>
        </p:nvSpPr>
        <p:spPr>
          <a:xfrm>
            <a:off x="4167572" y="1260286"/>
            <a:ext cx="2749255" cy="738664"/>
          </a:xfrm>
          <a:prstGeom prst="rect">
            <a:avLst/>
          </a:prstGeom>
          <a:noFill/>
        </p:spPr>
        <p:txBody>
          <a:bodyPr wrap="square" rtlCol="0">
            <a:spAutoFit/>
          </a:bodyPr>
          <a:lstStyle/>
          <a:p>
            <a:r>
              <a:rPr lang="en-US" sz="1400" dirty="0" smtClean="0"/>
              <a:t>2) Insert the Button into the top of the outer box and tighten it with the washer.</a:t>
            </a:r>
            <a:endParaRPr lang="en-US" sz="1400" dirty="0"/>
          </a:p>
        </p:txBody>
      </p:sp>
      <p:sp>
        <p:nvSpPr>
          <p:cNvPr id="18" name="TextBox 17"/>
          <p:cNvSpPr txBox="1"/>
          <p:nvPr/>
        </p:nvSpPr>
        <p:spPr>
          <a:xfrm>
            <a:off x="7824777" y="1260286"/>
            <a:ext cx="4120643" cy="1600438"/>
          </a:xfrm>
          <a:prstGeom prst="rect">
            <a:avLst/>
          </a:prstGeom>
          <a:noFill/>
        </p:spPr>
        <p:txBody>
          <a:bodyPr wrap="square" rtlCol="0">
            <a:spAutoFit/>
          </a:bodyPr>
          <a:lstStyle/>
          <a:p>
            <a:r>
              <a:rPr lang="en-US" sz="1400" dirty="0"/>
              <a:t>3) </a:t>
            </a:r>
            <a:r>
              <a:rPr lang="en-US" sz="1400" dirty="0" smtClean="0"/>
              <a:t>Looking at the </a:t>
            </a:r>
            <a:r>
              <a:rPr lang="en-US" sz="1400" dirty="0"/>
              <a:t>B</a:t>
            </a:r>
            <a:r>
              <a:rPr lang="en-US" sz="1400" dirty="0" smtClean="0"/>
              <a:t>utton, locate the crown icon. With the base of the crown facing you, </a:t>
            </a:r>
            <a:r>
              <a:rPr lang="en-US" sz="1400" dirty="0"/>
              <a:t>i</a:t>
            </a:r>
            <a:r>
              <a:rPr lang="en-US" sz="1400" dirty="0" smtClean="0"/>
              <a:t>nsert the wires as follows: </a:t>
            </a:r>
          </a:p>
          <a:p>
            <a:pPr marL="285750" indent="-285750">
              <a:buFont typeface="Arial" charset="0"/>
              <a:buChar char="•"/>
            </a:pPr>
            <a:r>
              <a:rPr lang="en-US" sz="1400" dirty="0" smtClean="0"/>
              <a:t>Blue: Bottom Left</a:t>
            </a:r>
          </a:p>
          <a:p>
            <a:pPr marL="285750" indent="-285750">
              <a:buFont typeface="Arial" charset="0"/>
              <a:buChar char="•"/>
            </a:pPr>
            <a:r>
              <a:rPr lang="en-US" sz="1400" dirty="0" smtClean="0"/>
              <a:t>Red: Bottom Right</a:t>
            </a:r>
          </a:p>
          <a:p>
            <a:pPr marL="285750" indent="-285750">
              <a:buFont typeface="Arial" charset="0"/>
              <a:buChar char="•"/>
            </a:pPr>
            <a:r>
              <a:rPr lang="en-US" sz="1400" dirty="0" smtClean="0"/>
              <a:t>Black: Top Right</a:t>
            </a:r>
          </a:p>
          <a:p>
            <a:pPr marL="285750" indent="-285750">
              <a:buFont typeface="Arial" charset="0"/>
              <a:buChar char="•"/>
            </a:pPr>
            <a:r>
              <a:rPr lang="en-US" sz="1400" dirty="0" smtClean="0"/>
              <a:t>Blue: Top Left</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2851" y="3076168"/>
            <a:ext cx="2743200" cy="1828800"/>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537" y="5029200"/>
            <a:ext cx="2742514" cy="18288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4313" y="2935272"/>
            <a:ext cx="2742514" cy="18288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74313" y="4904968"/>
            <a:ext cx="2742514" cy="18288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77177" y="2935272"/>
            <a:ext cx="2742514" cy="1828800"/>
          </a:xfrm>
          <a:prstGeom prst="rect">
            <a:avLst/>
          </a:prstGeom>
        </p:spPr>
      </p:pic>
    </p:spTree>
    <p:extLst>
      <p:ext uri="{BB962C8B-B14F-4D97-AF65-F5344CB8AC3E}">
        <p14:creationId xmlns:p14="http://schemas.microsoft.com/office/powerpoint/2010/main" val="53829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Put it All Together</a:t>
            </a:r>
            <a:endParaRPr lang="en-US" sz="3200" b="1" dirty="0">
              <a:solidFill>
                <a:schemeClr val="bg2">
                  <a:lumMod val="50000"/>
                </a:schemeClr>
              </a:solidFill>
            </a:endParaRPr>
          </a:p>
        </p:txBody>
      </p:sp>
      <p:sp>
        <p:nvSpPr>
          <p:cNvPr id="9" name="TextBox 8"/>
          <p:cNvSpPr txBox="1"/>
          <p:nvPr/>
        </p:nvSpPr>
        <p:spPr>
          <a:xfrm>
            <a:off x="838200" y="885148"/>
            <a:ext cx="2759554" cy="1600438"/>
          </a:xfrm>
          <a:prstGeom prst="rect">
            <a:avLst/>
          </a:prstGeom>
          <a:noFill/>
        </p:spPr>
        <p:txBody>
          <a:bodyPr wrap="square" rtlCol="0">
            <a:spAutoFit/>
          </a:bodyPr>
          <a:lstStyle/>
          <a:p>
            <a:r>
              <a:rPr lang="en-US" sz="1400" dirty="0" smtClean="0"/>
              <a:t>4) Place a piece of double-sided tape onto the outer box’s top flap where it says “Mic Board”. Line up the microphone board so the mics (white boxes on the ends) are sitting aligned with the holes and firmly push.</a:t>
            </a:r>
            <a:endParaRPr lang="en-US" sz="1400" dirty="0"/>
          </a:p>
        </p:txBody>
      </p:sp>
      <p:sp>
        <p:nvSpPr>
          <p:cNvPr id="15" name="TextBox 14"/>
          <p:cNvSpPr txBox="1"/>
          <p:nvPr/>
        </p:nvSpPr>
        <p:spPr>
          <a:xfrm>
            <a:off x="4179275" y="885148"/>
            <a:ext cx="2749255" cy="738664"/>
          </a:xfrm>
          <a:prstGeom prst="rect">
            <a:avLst/>
          </a:prstGeom>
          <a:noFill/>
        </p:spPr>
        <p:txBody>
          <a:bodyPr wrap="square" rtlCol="0">
            <a:spAutoFit/>
          </a:bodyPr>
          <a:lstStyle/>
          <a:p>
            <a:r>
              <a:rPr lang="en-US" sz="1400" dirty="0"/>
              <a:t>5</a:t>
            </a:r>
            <a:r>
              <a:rPr lang="en-US" sz="1400" dirty="0" smtClean="0"/>
              <a:t>) Check the outside of the top flap to ensure the microphones are aligned properly.</a:t>
            </a:r>
            <a:endParaRPr lang="en-US" sz="1400" dirty="0"/>
          </a:p>
        </p:txBody>
      </p:sp>
      <p:sp>
        <p:nvSpPr>
          <p:cNvPr id="18" name="TextBox 17"/>
          <p:cNvSpPr txBox="1"/>
          <p:nvPr/>
        </p:nvSpPr>
        <p:spPr>
          <a:xfrm>
            <a:off x="7836480" y="885148"/>
            <a:ext cx="4120643" cy="307777"/>
          </a:xfrm>
          <a:prstGeom prst="rect">
            <a:avLst/>
          </a:prstGeom>
          <a:noFill/>
        </p:spPr>
        <p:txBody>
          <a:bodyPr wrap="square" rtlCol="0">
            <a:spAutoFit/>
          </a:bodyPr>
          <a:lstStyle/>
          <a:p>
            <a:r>
              <a:rPr lang="en-US" sz="1400" dirty="0" smtClean="0"/>
              <a:t>6) Close the box, well done!</a:t>
            </a:r>
            <a:endParaRPr lang="en-US" sz="1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240" y="2485586"/>
            <a:ext cx="2742514" cy="1828800"/>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5240" y="4595445"/>
            <a:ext cx="2742514" cy="1828800"/>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9275" y="2415541"/>
            <a:ext cx="2742514" cy="18288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36480" y="2415541"/>
            <a:ext cx="2742514" cy="1828800"/>
          </a:xfrm>
          <a:prstGeom prst="rect">
            <a:avLst/>
          </a:prstGeom>
        </p:spPr>
      </p:pic>
    </p:spTree>
    <p:extLst>
      <p:ext uri="{BB962C8B-B14F-4D97-AF65-F5344CB8AC3E}">
        <p14:creationId xmlns:p14="http://schemas.microsoft.com/office/powerpoint/2010/main" val="120263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2"/>
            <a:ext cx="10515600" cy="2852737"/>
          </a:xfrm>
        </p:spPr>
        <p:txBody>
          <a:bodyPr anchor="ctr">
            <a:normAutofit/>
          </a:bodyPr>
          <a:lstStyle/>
          <a:p>
            <a:pPr algn="ctr"/>
            <a:r>
              <a:rPr lang="en-US" sz="15000" b="1" dirty="0" smtClean="0">
                <a:solidFill>
                  <a:srgbClr val="00B0F0"/>
                </a:solidFill>
              </a:rPr>
              <a:t>AIY Vision Kit</a:t>
            </a:r>
            <a:endParaRPr lang="en-US" sz="15000" dirty="0"/>
          </a:p>
        </p:txBody>
      </p:sp>
    </p:spTree>
    <p:extLst>
      <p:ext uri="{BB962C8B-B14F-4D97-AF65-F5344CB8AC3E}">
        <p14:creationId xmlns:p14="http://schemas.microsoft.com/office/powerpoint/2010/main" val="138357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Fold the Internal Frame</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Internal Frame, Raspberry Pi Camera V2, Long Flex, </a:t>
            </a:r>
            <a:r>
              <a:rPr lang="en-US" dirty="0" err="1" smtClean="0"/>
              <a:t>Piezo</a:t>
            </a:r>
            <a:r>
              <a:rPr lang="en-US" dirty="0" smtClean="0"/>
              <a:t> Buzzer </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4033" y="1370404"/>
            <a:ext cx="2935321" cy="1957754"/>
          </a:xfrm>
          <a:prstGeom prst="rect">
            <a:avLst/>
          </a:prstGeom>
        </p:spPr>
      </p:pic>
      <p:sp>
        <p:nvSpPr>
          <p:cNvPr id="8" name="TextBox 7"/>
          <p:cNvSpPr txBox="1"/>
          <p:nvPr/>
        </p:nvSpPr>
        <p:spPr>
          <a:xfrm>
            <a:off x="3329353" y="1370404"/>
            <a:ext cx="8487508" cy="1600438"/>
          </a:xfrm>
          <a:prstGeom prst="rect">
            <a:avLst/>
          </a:prstGeom>
          <a:noFill/>
        </p:spPr>
        <p:txBody>
          <a:bodyPr wrap="square" rtlCol="0">
            <a:spAutoFit/>
          </a:bodyPr>
          <a:lstStyle/>
          <a:p>
            <a:r>
              <a:rPr lang="en-US" sz="1400" dirty="0" smtClean="0"/>
              <a:t>1a) Open the cable connector latch on the camera by pulling back gently on the black raised latch.</a:t>
            </a:r>
          </a:p>
          <a:p>
            <a:endParaRPr lang="en-US" sz="1400" dirty="0"/>
          </a:p>
          <a:p>
            <a:r>
              <a:rPr lang="en-US" sz="1400" dirty="0" smtClean="0"/>
              <a:t>1b) Insert the wide end of the flex cable until it hits the back of the connector with the copper stripes facing away from you.</a:t>
            </a:r>
          </a:p>
          <a:p>
            <a:endParaRPr lang="en-US" sz="1400" dirty="0"/>
          </a:p>
          <a:p>
            <a:r>
              <a:rPr lang="en-US" sz="1400" dirty="0" smtClean="0"/>
              <a:t>1c) </a:t>
            </a:r>
            <a:r>
              <a:rPr lang="en-US" sz="1400" dirty="0"/>
              <a:t>Close the cable connector latch by pressing down. You should feel the latch snap into place. Gently check that the cable is secure.</a:t>
            </a:r>
          </a:p>
        </p:txBody>
      </p:sp>
      <p:sp>
        <p:nvSpPr>
          <p:cNvPr id="10" name="TextBox 9"/>
          <p:cNvSpPr txBox="1"/>
          <p:nvPr/>
        </p:nvSpPr>
        <p:spPr>
          <a:xfrm>
            <a:off x="3329353" y="3635103"/>
            <a:ext cx="8487508" cy="307777"/>
          </a:xfrm>
          <a:prstGeom prst="rect">
            <a:avLst/>
          </a:prstGeom>
          <a:noFill/>
        </p:spPr>
        <p:txBody>
          <a:bodyPr wrap="square" rtlCol="0">
            <a:spAutoFit/>
          </a:bodyPr>
          <a:lstStyle/>
          <a:p>
            <a:r>
              <a:rPr lang="en-US" sz="1400" dirty="0" smtClean="0"/>
              <a:t>2) Take the Internal Frame as shown, and remove the adhesive liner.</a:t>
            </a:r>
            <a:endParaRPr lang="en-US" sz="14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4032" y="3788991"/>
            <a:ext cx="2935321" cy="1957754"/>
          </a:xfrm>
          <a:prstGeom prst="rect">
            <a:avLst/>
          </a:prstGeom>
        </p:spPr>
      </p:pic>
    </p:spTree>
    <p:extLst>
      <p:ext uri="{BB962C8B-B14F-4D97-AF65-F5344CB8AC3E}">
        <p14:creationId xmlns:p14="http://schemas.microsoft.com/office/powerpoint/2010/main" val="197901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Fold the Internal </a:t>
            </a:r>
            <a:r>
              <a:rPr lang="en-US" sz="3200" b="1" dirty="0">
                <a:solidFill>
                  <a:schemeClr val="bg2">
                    <a:lumMod val="50000"/>
                  </a:schemeClr>
                </a:solidFill>
              </a:rPr>
              <a:t>Frame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8" name="TextBox 7"/>
          <p:cNvSpPr txBox="1"/>
          <p:nvPr/>
        </p:nvSpPr>
        <p:spPr>
          <a:xfrm>
            <a:off x="357574" y="1071319"/>
            <a:ext cx="2759554" cy="523220"/>
          </a:xfrm>
          <a:prstGeom prst="rect">
            <a:avLst/>
          </a:prstGeom>
          <a:noFill/>
        </p:spPr>
        <p:txBody>
          <a:bodyPr wrap="square" rtlCol="0">
            <a:spAutoFit/>
          </a:bodyPr>
          <a:lstStyle/>
          <a:p>
            <a:r>
              <a:rPr lang="en-US" sz="1400" dirty="0" smtClean="0"/>
              <a:t>3) Fold the adhesive flap and press firmly.</a:t>
            </a:r>
            <a:endParaRPr lang="en-US" sz="14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7574" y="1724135"/>
            <a:ext cx="2759554" cy="1840524"/>
          </a:xfrm>
          <a:prstGeom prst="rect">
            <a:avLst/>
          </a:prstGeom>
        </p:spPr>
      </p:pic>
      <p:sp>
        <p:nvSpPr>
          <p:cNvPr id="12" name="TextBox 11"/>
          <p:cNvSpPr txBox="1"/>
          <p:nvPr/>
        </p:nvSpPr>
        <p:spPr>
          <a:xfrm>
            <a:off x="357572" y="4074734"/>
            <a:ext cx="2749255" cy="307777"/>
          </a:xfrm>
          <a:prstGeom prst="rect">
            <a:avLst/>
          </a:prstGeom>
          <a:noFill/>
        </p:spPr>
        <p:txBody>
          <a:bodyPr wrap="square" rtlCol="0">
            <a:spAutoFit/>
          </a:bodyPr>
          <a:lstStyle/>
          <a:p>
            <a:r>
              <a:rPr lang="en-US" sz="1400" dirty="0"/>
              <a:t>4</a:t>
            </a:r>
            <a:r>
              <a:rPr lang="en-US" sz="1400" dirty="0" smtClean="0"/>
              <a:t>) Rotate the frame over as shown</a:t>
            </a:r>
            <a:endParaRPr lang="en-US" sz="1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573" y="4597954"/>
            <a:ext cx="2749255" cy="1833655"/>
          </a:xfrm>
          <a:prstGeom prst="rect">
            <a:avLst/>
          </a:prstGeom>
        </p:spPr>
      </p:pic>
      <p:sp>
        <p:nvSpPr>
          <p:cNvPr id="14" name="TextBox 13"/>
          <p:cNvSpPr txBox="1"/>
          <p:nvPr/>
        </p:nvSpPr>
        <p:spPr>
          <a:xfrm>
            <a:off x="3698649" y="1071319"/>
            <a:ext cx="2749255" cy="954107"/>
          </a:xfrm>
          <a:prstGeom prst="rect">
            <a:avLst/>
          </a:prstGeom>
          <a:noFill/>
        </p:spPr>
        <p:txBody>
          <a:bodyPr wrap="square" rtlCol="0">
            <a:spAutoFit/>
          </a:bodyPr>
          <a:lstStyle/>
          <a:p>
            <a:r>
              <a:rPr lang="en-US" sz="1400" dirty="0" smtClean="0"/>
              <a:t>5) Orient the buzzer so that its wiring follows the opening as shown below. Press the buzzer firmly to the adhesive tab.</a:t>
            </a:r>
            <a:endParaRPr lang="en-US" sz="1400" dirty="0"/>
          </a:p>
        </p:txBody>
      </p:sp>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91980" y="2025426"/>
            <a:ext cx="2741976" cy="1700018"/>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02433" y="2456314"/>
            <a:ext cx="2766649" cy="1845256"/>
          </a:xfrm>
          <a:prstGeom prst="rect">
            <a:avLst/>
          </a:prstGeom>
        </p:spPr>
      </p:pic>
      <p:sp>
        <p:nvSpPr>
          <p:cNvPr id="18" name="TextBox 17"/>
          <p:cNvSpPr txBox="1"/>
          <p:nvPr/>
        </p:nvSpPr>
        <p:spPr>
          <a:xfrm>
            <a:off x="7602434" y="1071319"/>
            <a:ext cx="4120643" cy="1169551"/>
          </a:xfrm>
          <a:prstGeom prst="rect">
            <a:avLst/>
          </a:prstGeom>
          <a:noFill/>
        </p:spPr>
        <p:txBody>
          <a:bodyPr wrap="square" rtlCol="0">
            <a:spAutoFit/>
          </a:bodyPr>
          <a:lstStyle/>
          <a:p>
            <a:r>
              <a:rPr lang="en-US" sz="1400" dirty="0" smtClean="0"/>
              <a:t>6 ) Grab the camera assembled in step 1 and peel back the clear sticker off the lens. Place the camera board aperture into the rectangular slot in the middle of the board with the lens facing you (first picture). Flip the frame over and verify placement (second picture).</a:t>
            </a:r>
            <a:endParaRPr lang="en-US" sz="1400" dirty="0"/>
          </a:p>
        </p:txBody>
      </p:sp>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02434" y="4597954"/>
            <a:ext cx="2678705" cy="1786601"/>
          </a:xfrm>
          <a:prstGeom prst="rect">
            <a:avLst/>
          </a:prstGeom>
        </p:spPr>
      </p:pic>
    </p:spTree>
    <p:extLst>
      <p:ext uri="{BB962C8B-B14F-4D97-AF65-F5344CB8AC3E}">
        <p14:creationId xmlns:p14="http://schemas.microsoft.com/office/powerpoint/2010/main" val="1752603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Fold the Internal </a:t>
            </a:r>
            <a:r>
              <a:rPr lang="en-US" sz="3200" b="1" dirty="0">
                <a:solidFill>
                  <a:schemeClr val="bg2">
                    <a:lumMod val="50000"/>
                  </a:schemeClr>
                </a:solidFill>
              </a:rPr>
              <a:t>Frame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8" name="TextBox 7"/>
          <p:cNvSpPr txBox="1"/>
          <p:nvPr/>
        </p:nvSpPr>
        <p:spPr>
          <a:xfrm>
            <a:off x="357574" y="1071319"/>
            <a:ext cx="2759554" cy="954107"/>
          </a:xfrm>
          <a:prstGeom prst="rect">
            <a:avLst/>
          </a:prstGeom>
          <a:noFill/>
        </p:spPr>
        <p:txBody>
          <a:bodyPr wrap="square" rtlCol="0">
            <a:spAutoFit/>
          </a:bodyPr>
          <a:lstStyle/>
          <a:p>
            <a:r>
              <a:rPr lang="en-US" sz="1400" dirty="0"/>
              <a:t>7</a:t>
            </a:r>
            <a:r>
              <a:rPr lang="en-US" sz="1400" dirty="0" smtClean="0"/>
              <a:t>) Fold down the top flap over the camera board, and fold the left and right flaps up toward you to hold the camera in place.</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7574" y="2165118"/>
            <a:ext cx="2852910" cy="190278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201" y="4207599"/>
            <a:ext cx="2812283" cy="1875692"/>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1339" y="2192215"/>
            <a:ext cx="2812282" cy="1875692"/>
          </a:xfrm>
          <a:prstGeom prst="rect">
            <a:avLst/>
          </a:prstGeom>
        </p:spPr>
      </p:pic>
      <p:sp>
        <p:nvSpPr>
          <p:cNvPr id="15" name="TextBox 14"/>
          <p:cNvSpPr txBox="1"/>
          <p:nvPr/>
        </p:nvSpPr>
        <p:spPr>
          <a:xfrm>
            <a:off x="3821339" y="1063057"/>
            <a:ext cx="2759554" cy="954107"/>
          </a:xfrm>
          <a:prstGeom prst="rect">
            <a:avLst/>
          </a:prstGeom>
          <a:noFill/>
        </p:spPr>
        <p:txBody>
          <a:bodyPr wrap="square" rtlCol="0">
            <a:spAutoFit/>
          </a:bodyPr>
          <a:lstStyle/>
          <a:p>
            <a:r>
              <a:rPr lang="en-US" sz="1400" dirty="0" smtClean="0"/>
              <a:t>8) Thread the buzzer wire through the circular opening next to the Long </a:t>
            </a:r>
            <a:r>
              <a:rPr lang="en-US" sz="1400" dirty="0"/>
              <a:t>F</a:t>
            </a:r>
            <a:r>
              <a:rPr lang="en-US" sz="1400" dirty="0" smtClean="0"/>
              <a:t>lex, and fold the Long </a:t>
            </a:r>
            <a:r>
              <a:rPr lang="en-US" sz="1400" dirty="0"/>
              <a:t>F</a:t>
            </a:r>
            <a:r>
              <a:rPr lang="en-US" sz="1400" dirty="0" smtClean="0"/>
              <a:t>lex up and crease it by pressing gently.</a:t>
            </a:r>
            <a:endParaRPr lang="en-US" sz="1400" dirty="0"/>
          </a:p>
        </p:txBody>
      </p:sp>
      <p:sp>
        <p:nvSpPr>
          <p:cNvPr id="20" name="TextBox 19"/>
          <p:cNvSpPr txBox="1"/>
          <p:nvPr/>
        </p:nvSpPr>
        <p:spPr>
          <a:xfrm>
            <a:off x="7337832" y="1071319"/>
            <a:ext cx="2759554" cy="1815882"/>
          </a:xfrm>
          <a:prstGeom prst="rect">
            <a:avLst/>
          </a:prstGeom>
          <a:noFill/>
        </p:spPr>
        <p:txBody>
          <a:bodyPr wrap="square" rtlCol="0">
            <a:spAutoFit/>
          </a:bodyPr>
          <a:lstStyle/>
          <a:p>
            <a:r>
              <a:rPr lang="en-US" sz="1400" dirty="0" smtClean="0"/>
              <a:t>9) Fold the Long </a:t>
            </a:r>
            <a:r>
              <a:rPr lang="en-US" sz="1400" dirty="0"/>
              <a:t>F</a:t>
            </a:r>
            <a:r>
              <a:rPr lang="en-US" sz="1400" dirty="0" smtClean="0"/>
              <a:t>lex to the left at a 45-degree angle. The unconnected end of the cable should align with the three slits to the left. Next, thread the Long Flex through the bottom slit (furthest  from you), ensuring the copper lines are facing away from you.</a:t>
            </a:r>
            <a:endParaRPr lang="en-US" sz="1400" dirty="0"/>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37832" y="3263891"/>
            <a:ext cx="2829859" cy="1887415"/>
          </a:xfrm>
          <a:prstGeom prst="rect">
            <a:avLst/>
          </a:prstGeom>
        </p:spPr>
      </p:pic>
    </p:spTree>
    <p:extLst>
      <p:ext uri="{BB962C8B-B14F-4D97-AF65-F5344CB8AC3E}">
        <p14:creationId xmlns:p14="http://schemas.microsoft.com/office/powerpoint/2010/main" val="99884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Fold the Internal </a:t>
            </a:r>
            <a:r>
              <a:rPr lang="en-US" sz="3200" b="1" dirty="0">
                <a:solidFill>
                  <a:schemeClr val="bg2">
                    <a:lumMod val="50000"/>
                  </a:schemeClr>
                </a:solidFill>
              </a:rPr>
              <a:t>Frame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8" name="TextBox 7"/>
          <p:cNvSpPr txBox="1"/>
          <p:nvPr/>
        </p:nvSpPr>
        <p:spPr>
          <a:xfrm>
            <a:off x="1717451" y="1071319"/>
            <a:ext cx="2759554" cy="738664"/>
          </a:xfrm>
          <a:prstGeom prst="rect">
            <a:avLst/>
          </a:prstGeom>
          <a:noFill/>
        </p:spPr>
        <p:txBody>
          <a:bodyPr wrap="square" rtlCol="0">
            <a:spAutoFit/>
          </a:bodyPr>
          <a:lstStyle/>
          <a:p>
            <a:r>
              <a:rPr lang="en-US" sz="1400" dirty="0" smtClean="0"/>
              <a:t>10) Moving to the middle slit, thread the cable back through to the middle of the frame.</a:t>
            </a:r>
            <a:endParaRPr lang="en-US" sz="14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7451" y="2100466"/>
            <a:ext cx="2794706" cy="1863969"/>
          </a:xfrm>
          <a:prstGeom prst="rect">
            <a:avLst/>
          </a:prstGeom>
        </p:spPr>
      </p:pic>
      <p:sp>
        <p:nvSpPr>
          <p:cNvPr id="11" name="TextBox 10"/>
          <p:cNvSpPr txBox="1"/>
          <p:nvPr/>
        </p:nvSpPr>
        <p:spPr>
          <a:xfrm>
            <a:off x="6582528" y="1071319"/>
            <a:ext cx="2759554" cy="1169551"/>
          </a:xfrm>
          <a:prstGeom prst="rect">
            <a:avLst/>
          </a:prstGeom>
          <a:noFill/>
        </p:spPr>
        <p:txBody>
          <a:bodyPr wrap="square" rtlCol="0">
            <a:spAutoFit/>
          </a:bodyPr>
          <a:lstStyle/>
          <a:p>
            <a:r>
              <a:rPr lang="en-US" sz="1400" dirty="0" smtClean="0"/>
              <a:t>11) Then, thread the Long Flex through the final slit. The cable should be threaded through all three slits, and sticking out of the left side of the frame.</a:t>
            </a:r>
            <a:endParaRPr lang="en-US" sz="1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82529" y="2531353"/>
            <a:ext cx="2759554" cy="1840524"/>
          </a:xfrm>
          <a:prstGeom prst="rect">
            <a:avLst/>
          </a:prstGeom>
        </p:spPr>
      </p:pic>
      <p:sp>
        <p:nvSpPr>
          <p:cNvPr id="16" name="TextBox 15"/>
          <p:cNvSpPr txBox="1"/>
          <p:nvPr/>
        </p:nvSpPr>
        <p:spPr>
          <a:xfrm>
            <a:off x="838200" y="5068888"/>
            <a:ext cx="10515600" cy="369332"/>
          </a:xfrm>
          <a:prstGeom prst="rect">
            <a:avLst/>
          </a:prstGeom>
          <a:noFill/>
        </p:spPr>
        <p:txBody>
          <a:bodyPr wrap="square" rtlCol="0">
            <a:spAutoFit/>
          </a:bodyPr>
          <a:lstStyle/>
          <a:p>
            <a:r>
              <a:rPr lang="en-US" dirty="0" smtClean="0"/>
              <a:t>This completes the internal frame for now</a:t>
            </a:r>
            <a:r>
              <a:rPr lang="mr-IN" dirty="0" smtClean="0"/>
              <a:t>…</a:t>
            </a:r>
            <a:r>
              <a:rPr lang="en-US" dirty="0" smtClean="0"/>
              <a:t>ready to connect some boards?</a:t>
            </a:r>
            <a:endParaRPr lang="en-US" dirty="0"/>
          </a:p>
        </p:txBody>
      </p:sp>
    </p:spTree>
    <p:extLst>
      <p:ext uri="{BB962C8B-B14F-4D97-AF65-F5344CB8AC3E}">
        <p14:creationId xmlns:p14="http://schemas.microsoft.com/office/powerpoint/2010/main" val="284149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Welcome to AIY Build Night!</a:t>
            </a:r>
            <a:endParaRPr lang="en-US" sz="3200" b="1" dirty="0">
              <a:solidFill>
                <a:schemeClr val="bg2">
                  <a:lumMod val="50000"/>
                </a:schemeClr>
              </a:solidFill>
            </a:endParaRPr>
          </a:p>
        </p:txBody>
      </p:sp>
      <p:sp>
        <p:nvSpPr>
          <p:cNvPr id="3" name="TextBox 2"/>
          <p:cNvSpPr txBox="1"/>
          <p:nvPr/>
        </p:nvSpPr>
        <p:spPr>
          <a:xfrm>
            <a:off x="838200" y="945222"/>
            <a:ext cx="10849510" cy="2308324"/>
          </a:xfrm>
          <a:prstGeom prst="rect">
            <a:avLst/>
          </a:prstGeom>
          <a:noFill/>
        </p:spPr>
        <p:txBody>
          <a:bodyPr wrap="square" rtlCol="0">
            <a:spAutoFit/>
          </a:bodyPr>
          <a:lstStyle/>
          <a:p>
            <a:r>
              <a:rPr lang="en-US" dirty="0" smtClean="0"/>
              <a:t>You will build an artificially intelligent speaker or camera. </a:t>
            </a:r>
            <a:br>
              <a:rPr lang="en-US" dirty="0" smtClean="0"/>
            </a:br>
            <a:r>
              <a:rPr lang="en-US" dirty="0" smtClean="0"/>
              <a:t>This </a:t>
            </a:r>
            <a:r>
              <a:rPr lang="en-US" dirty="0"/>
              <a:t>guide will help you get started on your journey with the </a:t>
            </a:r>
            <a:r>
              <a:rPr lang="en-US" dirty="0" smtClean="0"/>
              <a:t>AIY kit. Here’s </a:t>
            </a:r>
            <a:r>
              <a:rPr lang="en-US" dirty="0"/>
              <a:t>what you can expect</a:t>
            </a:r>
            <a:r>
              <a:rPr lang="en-US" dirty="0" smtClean="0"/>
              <a:t>:</a:t>
            </a:r>
          </a:p>
          <a:p>
            <a:pPr marL="800100" lvl="1" indent="-342900">
              <a:buFont typeface="+mj-lt"/>
              <a:buAutoNum type="arabicPeriod"/>
            </a:pPr>
            <a:r>
              <a:rPr lang="en-US" dirty="0" smtClean="0"/>
              <a:t>Use this guide to assemble your kit.</a:t>
            </a:r>
          </a:p>
          <a:p>
            <a:pPr marL="800100" lvl="1" indent="-342900">
              <a:buFont typeface="+mj-lt"/>
              <a:buAutoNum type="arabicPeriod"/>
            </a:pPr>
            <a:r>
              <a:rPr lang="en-US" dirty="0" smtClean="0"/>
              <a:t>Navigate to our </a:t>
            </a:r>
            <a:r>
              <a:rPr lang="en-US" dirty="0" err="1" smtClean="0"/>
              <a:t>GitHub</a:t>
            </a:r>
            <a:r>
              <a:rPr lang="en-US" dirty="0" smtClean="0"/>
              <a:t> repository for additional laptop setup to connect to your kit!</a:t>
            </a:r>
          </a:p>
          <a:p>
            <a:pPr marL="1257300" lvl="2" indent="-342900">
              <a:buFont typeface="Arial" charset="0"/>
              <a:buChar char="•"/>
            </a:pPr>
            <a:r>
              <a:rPr lang="en-US" dirty="0"/>
              <a:t>The </a:t>
            </a:r>
            <a:r>
              <a:rPr lang="en-US" dirty="0" err="1"/>
              <a:t>GitHub</a:t>
            </a:r>
            <a:r>
              <a:rPr lang="en-US" dirty="0"/>
              <a:t> repository is her</a:t>
            </a:r>
            <a:r>
              <a:rPr lang="en-US" dirty="0">
                <a:latin typeface="Calibri" charset="0"/>
                <a:ea typeface="Calibri" charset="0"/>
                <a:cs typeface="Calibri" charset="0"/>
              </a:rPr>
              <a:t>e: </a:t>
            </a:r>
            <a:r>
              <a:rPr lang="en-US" u="sng" dirty="0">
                <a:latin typeface="Calibri" charset="0"/>
                <a:ea typeface="Calibri" charset="0"/>
                <a:cs typeface="Calibri" charset="0"/>
                <a:hlinkClick r:id="rId3"/>
              </a:rPr>
              <a:t>https://</a:t>
            </a:r>
            <a:r>
              <a:rPr lang="en-US" u="sng" dirty="0" smtClean="0">
                <a:latin typeface="Calibri" charset="0"/>
                <a:ea typeface="Calibri" charset="0"/>
                <a:cs typeface="Calibri" charset="0"/>
                <a:hlinkClick r:id="rId3"/>
              </a:rPr>
              <a:t>github.com/HarvAce/aiy-build-night</a:t>
            </a:r>
            <a:endParaRPr lang="en-US" dirty="0" smtClean="0">
              <a:latin typeface="Calibri" charset="0"/>
              <a:ea typeface="Calibri" charset="0"/>
              <a:cs typeface="Calibri" charset="0"/>
            </a:endParaRPr>
          </a:p>
          <a:p>
            <a:pPr marL="800100" lvl="1" indent="-342900">
              <a:buFont typeface="+mj-lt"/>
              <a:buAutoNum type="arabicPeriod"/>
            </a:pPr>
            <a:r>
              <a:rPr lang="en-US" dirty="0" smtClean="0"/>
              <a:t>Get your kit working, ask for help if you need it.</a:t>
            </a:r>
          </a:p>
          <a:p>
            <a:pPr marL="800100" lvl="1" indent="-342900">
              <a:buFont typeface="+mj-lt"/>
              <a:buAutoNum type="arabicPeriod"/>
            </a:pPr>
            <a:r>
              <a:rPr lang="en-US" dirty="0" smtClean="0"/>
              <a:t>Check out the </a:t>
            </a:r>
            <a:r>
              <a:rPr lang="en-US" i="1" dirty="0" smtClean="0"/>
              <a:t>examples</a:t>
            </a:r>
            <a:r>
              <a:rPr lang="en-US" dirty="0" smtClean="0"/>
              <a:t> folder on </a:t>
            </a:r>
            <a:r>
              <a:rPr lang="en-US" dirty="0" err="1" smtClean="0"/>
              <a:t>Github</a:t>
            </a:r>
            <a:r>
              <a:rPr lang="en-US" dirty="0" smtClean="0"/>
              <a:t> for examples of how to customize your kit!</a:t>
            </a:r>
          </a:p>
          <a:p>
            <a:pPr marL="800100" lvl="1" indent="-342900">
              <a:buFont typeface="+mj-lt"/>
              <a:buAutoNum type="arabicPeriod"/>
            </a:pPr>
            <a:r>
              <a:rPr lang="en-US" dirty="0" smtClean="0"/>
              <a:t>Experiment and see what your kit can do!</a:t>
            </a:r>
          </a:p>
        </p:txBody>
      </p:sp>
      <p:sp>
        <p:nvSpPr>
          <p:cNvPr id="5" name="TextBox 4"/>
          <p:cNvSpPr txBox="1"/>
          <p:nvPr/>
        </p:nvSpPr>
        <p:spPr>
          <a:xfrm>
            <a:off x="838200" y="5565168"/>
            <a:ext cx="9694985" cy="461665"/>
          </a:xfrm>
          <a:prstGeom prst="rect">
            <a:avLst/>
          </a:prstGeom>
          <a:noFill/>
        </p:spPr>
        <p:txBody>
          <a:bodyPr wrap="square" rtlCol="0">
            <a:spAutoFit/>
          </a:bodyPr>
          <a:lstStyle/>
          <a:p>
            <a:r>
              <a:rPr lang="en-US" sz="2400" dirty="0"/>
              <a:t>We can’t wait to see what you </a:t>
            </a:r>
            <a:r>
              <a:rPr lang="en-US" sz="2400" dirty="0" smtClean="0"/>
              <a:t>build! </a:t>
            </a:r>
            <a:r>
              <a:rPr lang="en-US" sz="2400" dirty="0"/>
              <a:t>H</a:t>
            </a:r>
            <a:r>
              <a:rPr lang="en-US" sz="2400" dirty="0" smtClean="0"/>
              <a:t>ave fun! Happy </a:t>
            </a:r>
            <a:r>
              <a:rPr lang="en-US" sz="2400" dirty="0"/>
              <a:t>learning!</a:t>
            </a:r>
          </a:p>
        </p:txBody>
      </p:sp>
      <p:sp>
        <p:nvSpPr>
          <p:cNvPr id="6" name="TextBox 5"/>
          <p:cNvSpPr txBox="1"/>
          <p:nvPr/>
        </p:nvSpPr>
        <p:spPr>
          <a:xfrm>
            <a:off x="838200" y="3255195"/>
            <a:ext cx="10849510" cy="2031325"/>
          </a:xfrm>
          <a:prstGeom prst="rect">
            <a:avLst/>
          </a:prstGeom>
          <a:noFill/>
        </p:spPr>
        <p:txBody>
          <a:bodyPr wrap="square" rtlCol="0">
            <a:spAutoFit/>
          </a:bodyPr>
          <a:lstStyle/>
          <a:p>
            <a:r>
              <a:rPr lang="en-US" dirty="0" smtClean="0"/>
              <a:t>Tips:</a:t>
            </a:r>
          </a:p>
          <a:p>
            <a:pPr marL="800100" lvl="1" indent="-342900">
              <a:buFont typeface="+mj-lt"/>
              <a:buAutoNum type="arabicPeriod"/>
            </a:pPr>
            <a:r>
              <a:rPr lang="en-US" dirty="0" smtClean="0"/>
              <a:t>When opening and closing connector latches, use as little force as possible to reduce the risk of damaging the latch.</a:t>
            </a:r>
          </a:p>
          <a:p>
            <a:pPr marL="800100" lvl="1" indent="-342900">
              <a:buFont typeface="+mj-lt"/>
              <a:buAutoNum type="arabicPeriod"/>
            </a:pPr>
            <a:r>
              <a:rPr lang="en-US" dirty="0" smtClean="0"/>
              <a:t>After inserting a cable, be sure to verify it is secure before continuing.</a:t>
            </a:r>
          </a:p>
          <a:p>
            <a:pPr marL="800100" lvl="1" indent="-342900">
              <a:buFont typeface="+mj-lt"/>
              <a:buAutoNum type="arabicPeriod"/>
            </a:pPr>
            <a:r>
              <a:rPr lang="en-US" dirty="0" smtClean="0"/>
              <a:t>When installing the standoffs, significant force may be required. If you feel you are applying too much force and cannot insert the Standoffs, you can use pliers or another tool to squeeze the end of the standoffs gently while inserting.</a:t>
            </a:r>
          </a:p>
        </p:txBody>
      </p:sp>
    </p:spTree>
    <p:extLst>
      <p:ext uri="{BB962C8B-B14F-4D97-AF65-F5344CB8AC3E}">
        <p14:creationId xmlns:p14="http://schemas.microsoft.com/office/powerpoint/2010/main" val="1221269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Connect the Boards</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Raspberry Pi, Vision Bonnet, 2x Standoffs, Short Flex, Button Harness</a:t>
            </a:r>
            <a:endParaRPr lang="en-US" dirty="0"/>
          </a:p>
        </p:txBody>
      </p:sp>
      <p:sp>
        <p:nvSpPr>
          <p:cNvPr id="9" name="TextBox 8"/>
          <p:cNvSpPr txBox="1"/>
          <p:nvPr/>
        </p:nvSpPr>
        <p:spPr>
          <a:xfrm>
            <a:off x="838200" y="1380931"/>
            <a:ext cx="2759554" cy="2246769"/>
          </a:xfrm>
          <a:prstGeom prst="rect">
            <a:avLst/>
          </a:prstGeom>
          <a:noFill/>
        </p:spPr>
        <p:txBody>
          <a:bodyPr wrap="square" rtlCol="0">
            <a:spAutoFit/>
          </a:bodyPr>
          <a:lstStyle/>
          <a:p>
            <a:r>
              <a:rPr lang="en-US" sz="1400" dirty="0"/>
              <a:t>1</a:t>
            </a:r>
            <a:r>
              <a:rPr lang="en-US" sz="1400" dirty="0" smtClean="0"/>
              <a:t>) Orient the Raspberry Pi so that the 40-pin header is on the left edge, and open the top cable connector. Be sure to hold the edges of the board when doing so to reduce the risk of damage. Insert the Short Flex’s “Rasp Pi” labeled end into the connector, with the copper stripes facing away from you, and close the latch.</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3669322"/>
            <a:ext cx="2829859" cy="1887415"/>
          </a:xfrm>
          <a:prstGeom prst="rect">
            <a:avLst/>
          </a:prstGeom>
        </p:spPr>
      </p:pic>
      <p:sp>
        <p:nvSpPr>
          <p:cNvPr id="13" name="TextBox 12"/>
          <p:cNvSpPr txBox="1"/>
          <p:nvPr/>
        </p:nvSpPr>
        <p:spPr>
          <a:xfrm>
            <a:off x="4716223" y="1423303"/>
            <a:ext cx="2759554" cy="2246769"/>
          </a:xfrm>
          <a:prstGeom prst="rect">
            <a:avLst/>
          </a:prstGeom>
          <a:noFill/>
        </p:spPr>
        <p:txBody>
          <a:bodyPr wrap="square" rtlCol="0">
            <a:spAutoFit/>
          </a:bodyPr>
          <a:lstStyle/>
          <a:p>
            <a:r>
              <a:rPr lang="en-US" sz="1400" dirty="0" smtClean="0"/>
              <a:t>2) Orient the Vision Bonnet so the 40-pin header connector is on the bottom and the white connector is at the right. Flip open the connector, and insert the unconnected end of the Short Flex (labeled Vision Bonnet). Close the connector, ensuring the copper stripes are still facing away from you.</a:t>
            </a:r>
            <a:endParaRPr lang="en-US" sz="1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07077" y="3734388"/>
            <a:ext cx="2759553" cy="1840523"/>
          </a:xfrm>
          <a:prstGeom prst="rect">
            <a:avLst/>
          </a:prstGeom>
        </p:spPr>
      </p:pic>
      <p:sp>
        <p:nvSpPr>
          <p:cNvPr id="14" name="TextBox 13"/>
          <p:cNvSpPr txBox="1"/>
          <p:nvPr/>
        </p:nvSpPr>
        <p:spPr>
          <a:xfrm>
            <a:off x="8594246" y="1380931"/>
            <a:ext cx="2759554" cy="2246769"/>
          </a:xfrm>
          <a:prstGeom prst="rect">
            <a:avLst/>
          </a:prstGeom>
          <a:noFill/>
        </p:spPr>
        <p:txBody>
          <a:bodyPr wrap="square" rtlCol="0">
            <a:spAutoFit/>
          </a:bodyPr>
          <a:lstStyle/>
          <a:p>
            <a:r>
              <a:rPr lang="en-US" sz="1400" dirty="0" smtClean="0"/>
              <a:t>3) Insert the standoffs into the Raspberry Pi board in the holes opposite the pin header.  Note you may need to apply some force to get them in. If you feel you are applying too much force and cannot insert the Standoffs, you can use pliers or another tool to squeeze the end of the Standoffs while inserting.</a:t>
            </a:r>
            <a:endParaRPr lang="en-US" sz="1400"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94246" y="3748345"/>
            <a:ext cx="2806018" cy="1871514"/>
          </a:xfrm>
          <a:prstGeom prst="rect">
            <a:avLst/>
          </a:prstGeom>
        </p:spPr>
      </p:pic>
    </p:spTree>
    <p:extLst>
      <p:ext uri="{BB962C8B-B14F-4D97-AF65-F5344CB8AC3E}">
        <p14:creationId xmlns:p14="http://schemas.microsoft.com/office/powerpoint/2010/main" val="990024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Connect the </a:t>
            </a:r>
            <a:r>
              <a:rPr lang="en-US" sz="3200" b="1" dirty="0">
                <a:solidFill>
                  <a:schemeClr val="bg2">
                    <a:lumMod val="50000"/>
                  </a:schemeClr>
                </a:solidFill>
              </a:rPr>
              <a:t>Boards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9" name="TextBox 8"/>
          <p:cNvSpPr txBox="1"/>
          <p:nvPr/>
        </p:nvSpPr>
        <p:spPr>
          <a:xfrm>
            <a:off x="838200" y="982346"/>
            <a:ext cx="2759554" cy="738664"/>
          </a:xfrm>
          <a:prstGeom prst="rect">
            <a:avLst/>
          </a:prstGeom>
          <a:noFill/>
        </p:spPr>
        <p:txBody>
          <a:bodyPr wrap="square" rtlCol="0">
            <a:spAutoFit/>
          </a:bodyPr>
          <a:lstStyle/>
          <a:p>
            <a:r>
              <a:rPr lang="en-US" sz="1400" dirty="0" smtClean="0"/>
              <a:t>4) Align the Vision Bonnet connector with the pin header on the Raspberry Pi. </a:t>
            </a:r>
            <a:endParaRPr lang="en-US" sz="1400" dirty="0"/>
          </a:p>
        </p:txBody>
      </p:sp>
      <p:sp>
        <p:nvSpPr>
          <p:cNvPr id="13" name="TextBox 12"/>
          <p:cNvSpPr txBox="1"/>
          <p:nvPr/>
        </p:nvSpPr>
        <p:spPr>
          <a:xfrm>
            <a:off x="4716223" y="1024718"/>
            <a:ext cx="2759554" cy="523220"/>
          </a:xfrm>
          <a:prstGeom prst="rect">
            <a:avLst/>
          </a:prstGeom>
          <a:noFill/>
        </p:spPr>
        <p:txBody>
          <a:bodyPr wrap="square" rtlCol="0">
            <a:spAutoFit/>
          </a:bodyPr>
          <a:lstStyle/>
          <a:p>
            <a:r>
              <a:rPr lang="en-US" sz="1400" dirty="0" smtClean="0"/>
              <a:t>5) Push the Short Flex inward into the space between the two boards.</a:t>
            </a:r>
            <a:endParaRPr lang="en-US" sz="1400" dirty="0"/>
          </a:p>
        </p:txBody>
      </p:sp>
      <p:sp>
        <p:nvSpPr>
          <p:cNvPr id="14" name="TextBox 13"/>
          <p:cNvSpPr txBox="1"/>
          <p:nvPr/>
        </p:nvSpPr>
        <p:spPr>
          <a:xfrm>
            <a:off x="8594246" y="982346"/>
            <a:ext cx="2759554" cy="1169551"/>
          </a:xfrm>
          <a:prstGeom prst="rect">
            <a:avLst/>
          </a:prstGeom>
          <a:noFill/>
        </p:spPr>
        <p:txBody>
          <a:bodyPr wrap="square" rtlCol="0">
            <a:spAutoFit/>
          </a:bodyPr>
          <a:lstStyle/>
          <a:p>
            <a:r>
              <a:rPr lang="en-US" sz="1400" dirty="0"/>
              <a:t>6</a:t>
            </a:r>
            <a:r>
              <a:rPr lang="en-US" sz="1400" dirty="0" smtClean="0"/>
              <a:t>) Firmly push the boards together to snap the standoffs into place. Additionally, push from the center of the connectors to ensure they are firmly inserted.</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256099"/>
            <a:ext cx="2917744" cy="1946031"/>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6223" y="2256099"/>
            <a:ext cx="2917744" cy="194603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94246" y="2353407"/>
            <a:ext cx="2917744" cy="1946031"/>
          </a:xfrm>
          <a:prstGeom prst="rect">
            <a:avLst/>
          </a:prstGeom>
        </p:spPr>
      </p:pic>
    </p:spTree>
    <p:extLst>
      <p:ext uri="{BB962C8B-B14F-4D97-AF65-F5344CB8AC3E}">
        <p14:creationId xmlns:p14="http://schemas.microsoft.com/office/powerpoint/2010/main" val="1591671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Add Boards to the Internal Frame</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Assembled boards, Button Harness, and Internal Frame</a:t>
            </a:r>
            <a:endParaRPr lang="en-US" dirty="0"/>
          </a:p>
        </p:txBody>
      </p:sp>
      <p:sp>
        <p:nvSpPr>
          <p:cNvPr id="10" name="TextBox 9"/>
          <p:cNvSpPr txBox="1"/>
          <p:nvPr/>
        </p:nvSpPr>
        <p:spPr>
          <a:xfrm>
            <a:off x="838200" y="1260286"/>
            <a:ext cx="2759554" cy="1169551"/>
          </a:xfrm>
          <a:prstGeom prst="rect">
            <a:avLst/>
          </a:prstGeom>
          <a:noFill/>
        </p:spPr>
        <p:txBody>
          <a:bodyPr wrap="square" rtlCol="0">
            <a:spAutoFit/>
          </a:bodyPr>
          <a:lstStyle/>
          <a:p>
            <a:r>
              <a:rPr lang="en-US" sz="1400" dirty="0"/>
              <a:t>1</a:t>
            </a:r>
            <a:r>
              <a:rPr lang="en-US" sz="1400" dirty="0" smtClean="0"/>
              <a:t>) Align the boards with the Vision Bonnet facing you, and connect the Long Flex into the white connector with the copper stripes facing away from you.</a:t>
            </a:r>
            <a:endParaRPr lang="en-US" sz="1400" dirty="0"/>
          </a:p>
        </p:txBody>
      </p:sp>
      <p:sp>
        <p:nvSpPr>
          <p:cNvPr id="11" name="TextBox 10"/>
          <p:cNvSpPr txBox="1"/>
          <p:nvPr/>
        </p:nvSpPr>
        <p:spPr>
          <a:xfrm>
            <a:off x="4716223" y="1302658"/>
            <a:ext cx="2759554" cy="1384995"/>
          </a:xfrm>
          <a:prstGeom prst="rect">
            <a:avLst/>
          </a:prstGeom>
          <a:noFill/>
        </p:spPr>
        <p:txBody>
          <a:bodyPr wrap="square" rtlCol="0">
            <a:spAutoFit/>
          </a:bodyPr>
          <a:lstStyle/>
          <a:p>
            <a:r>
              <a:rPr lang="en-US" sz="1400" dirty="0"/>
              <a:t>2</a:t>
            </a:r>
            <a:r>
              <a:rPr lang="en-US" sz="1400" dirty="0" smtClean="0"/>
              <a:t>) With the Vision Bonnet (blue) on top, slide the boards into the slots that look like a mouth. Lightly crease the twisted part of the Long Flex so that is lays closer against the board.</a:t>
            </a:r>
            <a:endParaRPr lang="en-US" sz="1400" dirty="0"/>
          </a:p>
        </p:txBody>
      </p:sp>
      <p:sp>
        <p:nvSpPr>
          <p:cNvPr id="12" name="TextBox 11"/>
          <p:cNvSpPr txBox="1"/>
          <p:nvPr/>
        </p:nvSpPr>
        <p:spPr>
          <a:xfrm>
            <a:off x="8594246" y="1260286"/>
            <a:ext cx="2759554" cy="954107"/>
          </a:xfrm>
          <a:prstGeom prst="rect">
            <a:avLst/>
          </a:prstGeom>
          <a:noFill/>
        </p:spPr>
        <p:txBody>
          <a:bodyPr wrap="square" rtlCol="0">
            <a:spAutoFit/>
          </a:bodyPr>
          <a:lstStyle/>
          <a:p>
            <a:r>
              <a:rPr lang="en-US" sz="1400" dirty="0" smtClean="0"/>
              <a:t>3) Connect the Button Harness to the right side of the Vision Bonnet. Note, it does not matter which end of the Button Harness you plug in.</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799169"/>
            <a:ext cx="2782572" cy="185587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5554" y="2799169"/>
            <a:ext cx="2798885" cy="1866756"/>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10559" y="2687653"/>
            <a:ext cx="2777129" cy="1852246"/>
          </a:xfrm>
          <a:prstGeom prst="rect">
            <a:avLst/>
          </a:prstGeom>
        </p:spPr>
      </p:pic>
    </p:spTree>
    <p:extLst>
      <p:ext uri="{BB962C8B-B14F-4D97-AF65-F5344CB8AC3E}">
        <p14:creationId xmlns:p14="http://schemas.microsoft.com/office/powerpoint/2010/main" val="312305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Build the Box</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External Box and Tripod Nut</a:t>
            </a:r>
            <a:endParaRPr lang="en-US" dirty="0"/>
          </a:p>
        </p:txBody>
      </p:sp>
      <p:sp>
        <p:nvSpPr>
          <p:cNvPr id="9" name="TextBox 8"/>
          <p:cNvSpPr txBox="1"/>
          <p:nvPr/>
        </p:nvSpPr>
        <p:spPr>
          <a:xfrm>
            <a:off x="838200" y="1380931"/>
            <a:ext cx="2759554" cy="954107"/>
          </a:xfrm>
          <a:prstGeom prst="rect">
            <a:avLst/>
          </a:prstGeom>
          <a:noFill/>
        </p:spPr>
        <p:txBody>
          <a:bodyPr wrap="square" rtlCol="0">
            <a:spAutoFit/>
          </a:bodyPr>
          <a:lstStyle/>
          <a:p>
            <a:r>
              <a:rPr lang="en-US" sz="1400" dirty="0"/>
              <a:t>1</a:t>
            </a:r>
            <a:r>
              <a:rPr lang="en-US" sz="1400" dirty="0" smtClean="0"/>
              <a:t>) Orient the box so the lettered labels are facing you. Fold each of the tabs labeled A upward, and each of the B tabs toward you. </a:t>
            </a:r>
            <a:endParaRPr lang="en-US" sz="1400" dirty="0"/>
          </a:p>
        </p:txBody>
      </p:sp>
      <p:sp>
        <p:nvSpPr>
          <p:cNvPr id="13" name="TextBox 12"/>
          <p:cNvSpPr txBox="1"/>
          <p:nvPr/>
        </p:nvSpPr>
        <p:spPr>
          <a:xfrm>
            <a:off x="4716223" y="1423303"/>
            <a:ext cx="2759554" cy="954107"/>
          </a:xfrm>
          <a:prstGeom prst="rect">
            <a:avLst/>
          </a:prstGeom>
          <a:noFill/>
        </p:spPr>
        <p:txBody>
          <a:bodyPr wrap="square" rtlCol="0">
            <a:spAutoFit/>
          </a:bodyPr>
          <a:lstStyle/>
          <a:p>
            <a:r>
              <a:rPr lang="en-US" sz="1400" dirty="0" smtClean="0"/>
              <a:t>2) While holding tabs A and B, fold tab C upward toward you. Once folded, peel the adhesive liners off of the A tabs.</a:t>
            </a:r>
            <a:endParaRPr lang="en-US" sz="1400" dirty="0"/>
          </a:p>
        </p:txBody>
      </p:sp>
      <p:sp>
        <p:nvSpPr>
          <p:cNvPr id="14" name="TextBox 13"/>
          <p:cNvSpPr txBox="1"/>
          <p:nvPr/>
        </p:nvSpPr>
        <p:spPr>
          <a:xfrm>
            <a:off x="8594246" y="1380931"/>
            <a:ext cx="2759554" cy="738664"/>
          </a:xfrm>
          <a:prstGeom prst="rect">
            <a:avLst/>
          </a:prstGeom>
          <a:noFill/>
        </p:spPr>
        <p:txBody>
          <a:bodyPr wrap="square" rtlCol="0">
            <a:spAutoFit/>
          </a:bodyPr>
          <a:lstStyle/>
          <a:p>
            <a:r>
              <a:rPr lang="en-US" sz="1400" dirty="0" smtClean="0"/>
              <a:t>3) Fold tab D up and press it firmly down on the adhesive.  The arrows should line up as shown below.</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504315"/>
            <a:ext cx="2782572" cy="185587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1" y="4529468"/>
            <a:ext cx="2759553" cy="1840523"/>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1430" y="2540427"/>
            <a:ext cx="2770848" cy="1848057"/>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1430" y="4521791"/>
            <a:ext cx="2782572" cy="1855876"/>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94246" y="4529610"/>
            <a:ext cx="2770848" cy="1848057"/>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94246" y="2504315"/>
            <a:ext cx="2747402" cy="1832419"/>
          </a:xfrm>
          <a:prstGeom prst="rect">
            <a:avLst/>
          </a:prstGeom>
        </p:spPr>
      </p:pic>
    </p:spTree>
    <p:extLst>
      <p:ext uri="{BB962C8B-B14F-4D97-AF65-F5344CB8AC3E}">
        <p14:creationId xmlns:p14="http://schemas.microsoft.com/office/powerpoint/2010/main" val="118479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a:solidFill>
                  <a:schemeClr val="bg2">
                    <a:lumMod val="50000"/>
                  </a:schemeClr>
                </a:solidFill>
              </a:rPr>
              <a:t>Build the Box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9" name="TextBox 8"/>
          <p:cNvSpPr txBox="1"/>
          <p:nvPr/>
        </p:nvSpPr>
        <p:spPr>
          <a:xfrm>
            <a:off x="838200" y="982346"/>
            <a:ext cx="2759554" cy="738664"/>
          </a:xfrm>
          <a:prstGeom prst="rect">
            <a:avLst/>
          </a:prstGeom>
          <a:noFill/>
        </p:spPr>
        <p:txBody>
          <a:bodyPr wrap="square" rtlCol="0">
            <a:spAutoFit/>
          </a:bodyPr>
          <a:lstStyle/>
          <a:p>
            <a:r>
              <a:rPr lang="en-US" sz="1400" dirty="0" smtClean="0"/>
              <a:t>4) Take the Tripod Nut and slide it, wider side down, into the slot labeled Tripod Nut.</a:t>
            </a:r>
            <a:endParaRPr lang="en-US" sz="1400" dirty="0"/>
          </a:p>
        </p:txBody>
      </p:sp>
      <p:sp>
        <p:nvSpPr>
          <p:cNvPr id="13" name="TextBox 12"/>
          <p:cNvSpPr txBox="1"/>
          <p:nvPr/>
        </p:nvSpPr>
        <p:spPr>
          <a:xfrm>
            <a:off x="4716223" y="1024718"/>
            <a:ext cx="2759554" cy="954107"/>
          </a:xfrm>
          <a:prstGeom prst="rect">
            <a:avLst/>
          </a:prstGeom>
          <a:noFill/>
        </p:spPr>
        <p:txBody>
          <a:bodyPr wrap="square" rtlCol="0">
            <a:spAutoFit/>
          </a:bodyPr>
          <a:lstStyle/>
          <a:p>
            <a:r>
              <a:rPr lang="en-US" sz="1400" dirty="0" smtClean="0"/>
              <a:t>5) Fold the flaps labeled E inward, and the flaps labeled F upward. Remove the adhesive on the E flaps.</a:t>
            </a:r>
            <a:endParaRPr lang="en-US" sz="1400" dirty="0"/>
          </a:p>
        </p:txBody>
      </p:sp>
      <p:sp>
        <p:nvSpPr>
          <p:cNvPr id="14" name="TextBox 13"/>
          <p:cNvSpPr txBox="1"/>
          <p:nvPr/>
        </p:nvSpPr>
        <p:spPr>
          <a:xfrm>
            <a:off x="8594246" y="982346"/>
            <a:ext cx="2759554" cy="954107"/>
          </a:xfrm>
          <a:prstGeom prst="rect">
            <a:avLst/>
          </a:prstGeom>
          <a:noFill/>
        </p:spPr>
        <p:txBody>
          <a:bodyPr wrap="square" rtlCol="0">
            <a:spAutoFit/>
          </a:bodyPr>
          <a:lstStyle/>
          <a:p>
            <a:r>
              <a:rPr lang="en-US" sz="1400" dirty="0"/>
              <a:t>6</a:t>
            </a:r>
            <a:r>
              <a:rPr lang="en-US" sz="1400" dirty="0" smtClean="0"/>
              <a:t>) Fold over the G flaps and press firmly onto the adhesive on the E flaps. Arrows should align as shown below.</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978825"/>
            <a:ext cx="2759125" cy="1827661"/>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35508" y="1978825"/>
            <a:ext cx="2740269" cy="182766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5508" y="4209723"/>
            <a:ext cx="2740269" cy="1827661"/>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13960" y="1978825"/>
            <a:ext cx="2751992" cy="1835480"/>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16762" y="4203773"/>
            <a:ext cx="2749190" cy="1833611"/>
          </a:xfrm>
          <a:prstGeom prst="rect">
            <a:avLst/>
          </a:prstGeom>
        </p:spPr>
      </p:pic>
    </p:spTree>
    <p:extLst>
      <p:ext uri="{BB962C8B-B14F-4D97-AF65-F5344CB8AC3E}">
        <p14:creationId xmlns:p14="http://schemas.microsoft.com/office/powerpoint/2010/main" val="67876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a:solidFill>
                  <a:schemeClr val="bg2">
                    <a:lumMod val="50000"/>
                  </a:schemeClr>
                </a:solidFill>
              </a:rPr>
              <a:t>Build the Box - Continued</a:t>
            </a:r>
            <a:r>
              <a:rPr lang="mr-IN" sz="3200" b="1" dirty="0">
                <a:solidFill>
                  <a:schemeClr val="bg2">
                    <a:lumMod val="50000"/>
                  </a:schemeClr>
                </a:solidFill>
              </a:rPr>
              <a:t>…</a:t>
            </a:r>
            <a:r>
              <a:rPr lang="en-US" sz="3200" b="1" dirty="0">
                <a:solidFill>
                  <a:schemeClr val="bg2">
                    <a:lumMod val="50000"/>
                  </a:schemeClr>
                </a:solidFill>
              </a:rPr>
              <a:t> </a:t>
            </a:r>
          </a:p>
        </p:txBody>
      </p:sp>
      <p:sp>
        <p:nvSpPr>
          <p:cNvPr id="13" name="TextBox 12"/>
          <p:cNvSpPr txBox="1"/>
          <p:nvPr/>
        </p:nvSpPr>
        <p:spPr>
          <a:xfrm>
            <a:off x="1902685" y="982346"/>
            <a:ext cx="2759554" cy="738664"/>
          </a:xfrm>
          <a:prstGeom prst="rect">
            <a:avLst/>
          </a:prstGeom>
          <a:noFill/>
        </p:spPr>
        <p:txBody>
          <a:bodyPr wrap="square" rtlCol="0">
            <a:spAutoFit/>
          </a:bodyPr>
          <a:lstStyle/>
          <a:p>
            <a:r>
              <a:rPr lang="en-US" sz="1400" dirty="0"/>
              <a:t>7</a:t>
            </a:r>
            <a:r>
              <a:rPr lang="en-US" sz="1400" dirty="0" smtClean="0"/>
              <a:t>) Fold down the bottom retaining flap. It has a crease in the center, fold the crease towards you.</a:t>
            </a:r>
            <a:endParaRPr lang="en-US" sz="1400" dirty="0"/>
          </a:p>
        </p:txBody>
      </p:sp>
      <p:sp>
        <p:nvSpPr>
          <p:cNvPr id="14" name="TextBox 13"/>
          <p:cNvSpPr txBox="1"/>
          <p:nvPr/>
        </p:nvSpPr>
        <p:spPr>
          <a:xfrm>
            <a:off x="6589600" y="982346"/>
            <a:ext cx="2759554" cy="523220"/>
          </a:xfrm>
          <a:prstGeom prst="rect">
            <a:avLst/>
          </a:prstGeom>
          <a:noFill/>
        </p:spPr>
        <p:txBody>
          <a:bodyPr wrap="square" rtlCol="0">
            <a:spAutoFit/>
          </a:bodyPr>
          <a:lstStyle/>
          <a:p>
            <a:r>
              <a:rPr lang="en-US" sz="1400" dirty="0" smtClean="0"/>
              <a:t>8) Fold down flap H, your box is complete! </a:t>
            </a:r>
            <a:endParaRPr lang="en-US" sz="1400"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9578" y="2083088"/>
            <a:ext cx="2746747" cy="183198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89600" y="2082651"/>
            <a:ext cx="2747402" cy="1832419"/>
          </a:xfrm>
          <a:prstGeom prst="rect">
            <a:avLst/>
          </a:prstGeom>
        </p:spPr>
      </p:pic>
    </p:spTree>
    <p:extLst>
      <p:ext uri="{BB962C8B-B14F-4D97-AF65-F5344CB8AC3E}">
        <p14:creationId xmlns:p14="http://schemas.microsoft.com/office/powerpoint/2010/main" val="567936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Bring it together</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Completed External Box and Internal Frame</a:t>
            </a:r>
            <a:endParaRPr lang="en-US" dirty="0"/>
          </a:p>
        </p:txBody>
      </p:sp>
      <p:sp>
        <p:nvSpPr>
          <p:cNvPr id="9" name="TextBox 8"/>
          <p:cNvSpPr txBox="1"/>
          <p:nvPr/>
        </p:nvSpPr>
        <p:spPr>
          <a:xfrm>
            <a:off x="2432539" y="1423303"/>
            <a:ext cx="2759554" cy="523220"/>
          </a:xfrm>
          <a:prstGeom prst="rect">
            <a:avLst/>
          </a:prstGeom>
          <a:noFill/>
        </p:spPr>
        <p:txBody>
          <a:bodyPr wrap="square" rtlCol="0">
            <a:spAutoFit/>
          </a:bodyPr>
          <a:lstStyle/>
          <a:p>
            <a:r>
              <a:rPr lang="en-US" sz="1400" dirty="0"/>
              <a:t>1</a:t>
            </a:r>
            <a:r>
              <a:rPr lang="en-US" sz="1400" dirty="0" smtClean="0"/>
              <a:t>) Take the internal frame and slide it into the back of the External Box</a:t>
            </a:r>
            <a:endParaRPr lang="en-US" sz="1400" dirty="0"/>
          </a:p>
        </p:txBody>
      </p:sp>
      <p:sp>
        <p:nvSpPr>
          <p:cNvPr id="13" name="TextBox 12"/>
          <p:cNvSpPr txBox="1"/>
          <p:nvPr/>
        </p:nvSpPr>
        <p:spPr>
          <a:xfrm>
            <a:off x="6920162" y="1428114"/>
            <a:ext cx="3818176" cy="1169551"/>
          </a:xfrm>
          <a:prstGeom prst="rect">
            <a:avLst/>
          </a:prstGeom>
          <a:noFill/>
        </p:spPr>
        <p:txBody>
          <a:bodyPr wrap="square" rtlCol="0">
            <a:spAutoFit/>
          </a:bodyPr>
          <a:lstStyle/>
          <a:p>
            <a:r>
              <a:rPr lang="en-US" sz="1400" dirty="0" smtClean="0"/>
              <a:t>2) </a:t>
            </a:r>
            <a:r>
              <a:rPr lang="en-US" sz="1400" dirty="0"/>
              <a:t>Ensure that your Raspberry Pi and Vision Bonnet board are still sitting snugly in the Inner Frame and that your Flex Cable is secure. Also check that the camera is visible through the camera hole on the other side of your box.</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0117" y="2731476"/>
            <a:ext cx="2741976" cy="1828800"/>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6238" y="2727857"/>
            <a:ext cx="2747402" cy="1832419"/>
          </a:xfrm>
          <a:prstGeom prst="rect">
            <a:avLst/>
          </a:prstGeom>
        </p:spPr>
      </p:pic>
    </p:spTree>
    <p:extLst>
      <p:ext uri="{BB962C8B-B14F-4D97-AF65-F5344CB8AC3E}">
        <p14:creationId xmlns:p14="http://schemas.microsoft.com/office/powerpoint/2010/main" val="111477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Install the LED</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LED, LED Bezel</a:t>
            </a:r>
            <a:endParaRPr lang="en-US" dirty="0"/>
          </a:p>
        </p:txBody>
      </p:sp>
      <p:sp>
        <p:nvSpPr>
          <p:cNvPr id="9" name="TextBox 8"/>
          <p:cNvSpPr txBox="1"/>
          <p:nvPr/>
        </p:nvSpPr>
        <p:spPr>
          <a:xfrm>
            <a:off x="838200" y="1370404"/>
            <a:ext cx="2759554" cy="954107"/>
          </a:xfrm>
          <a:prstGeom prst="rect">
            <a:avLst/>
          </a:prstGeom>
          <a:noFill/>
        </p:spPr>
        <p:txBody>
          <a:bodyPr wrap="square" rtlCol="0">
            <a:spAutoFit/>
          </a:bodyPr>
          <a:lstStyle/>
          <a:p>
            <a:r>
              <a:rPr lang="en-US" sz="1400" dirty="0"/>
              <a:t>1</a:t>
            </a:r>
            <a:r>
              <a:rPr lang="en-US" sz="1400" dirty="0" smtClean="0"/>
              <a:t>) Turn the box around where you will see three holes. Push the LED Bezel into the upper left hole above the camera.</a:t>
            </a:r>
            <a:endParaRPr lang="en-US" sz="1400" dirty="0"/>
          </a:p>
        </p:txBody>
      </p:sp>
      <p:sp>
        <p:nvSpPr>
          <p:cNvPr id="13" name="TextBox 12"/>
          <p:cNvSpPr txBox="1"/>
          <p:nvPr/>
        </p:nvSpPr>
        <p:spPr>
          <a:xfrm>
            <a:off x="4868624" y="1370404"/>
            <a:ext cx="2575530" cy="1169551"/>
          </a:xfrm>
          <a:prstGeom prst="rect">
            <a:avLst/>
          </a:prstGeom>
          <a:noFill/>
        </p:spPr>
        <p:txBody>
          <a:bodyPr wrap="square" rtlCol="0">
            <a:spAutoFit/>
          </a:bodyPr>
          <a:lstStyle/>
          <a:p>
            <a:r>
              <a:rPr lang="en-US" sz="1400" dirty="0" smtClean="0"/>
              <a:t>2) </a:t>
            </a:r>
            <a:r>
              <a:rPr lang="en-US" sz="1400" dirty="0"/>
              <a:t>Turn the box around. Take the Privacy LED and insert the end with the bulb into the LED Bezel you just installed. It should snap into place.</a:t>
            </a:r>
          </a:p>
        </p:txBody>
      </p:sp>
      <p:sp>
        <p:nvSpPr>
          <p:cNvPr id="8" name="TextBox 7"/>
          <p:cNvSpPr txBox="1"/>
          <p:nvPr/>
        </p:nvSpPr>
        <p:spPr>
          <a:xfrm>
            <a:off x="8514286" y="1370404"/>
            <a:ext cx="2759554" cy="523220"/>
          </a:xfrm>
          <a:prstGeom prst="rect">
            <a:avLst/>
          </a:prstGeom>
          <a:noFill/>
        </p:spPr>
        <p:txBody>
          <a:bodyPr wrap="square" rtlCol="0">
            <a:spAutoFit/>
          </a:bodyPr>
          <a:lstStyle/>
          <a:p>
            <a:r>
              <a:rPr lang="en-US" sz="1400" dirty="0" smtClean="0"/>
              <a:t>3) </a:t>
            </a:r>
            <a:r>
              <a:rPr lang="en-US" sz="1400" dirty="0"/>
              <a:t>Make sure the Privacy LED is peeking out on the other side.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2474" y="2539955"/>
            <a:ext cx="2806018" cy="187151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8624" y="2539955"/>
            <a:ext cx="2741974" cy="1828799"/>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14286" y="2414953"/>
            <a:ext cx="2759553" cy="1840523"/>
          </a:xfrm>
          <a:prstGeom prst="rect">
            <a:avLst/>
          </a:prstGeom>
        </p:spPr>
      </p:pic>
    </p:spTree>
    <p:extLst>
      <p:ext uri="{BB962C8B-B14F-4D97-AF65-F5344CB8AC3E}">
        <p14:creationId xmlns:p14="http://schemas.microsoft.com/office/powerpoint/2010/main" val="123196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Install the Final Hardware</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Push Button, Button Nut</a:t>
            </a:r>
            <a:endParaRPr lang="en-US" dirty="0"/>
          </a:p>
        </p:txBody>
      </p:sp>
      <p:sp>
        <p:nvSpPr>
          <p:cNvPr id="9" name="TextBox 8"/>
          <p:cNvSpPr txBox="1"/>
          <p:nvPr/>
        </p:nvSpPr>
        <p:spPr>
          <a:xfrm>
            <a:off x="838200" y="1242159"/>
            <a:ext cx="2759554" cy="1815882"/>
          </a:xfrm>
          <a:prstGeom prst="rect">
            <a:avLst/>
          </a:prstGeom>
          <a:noFill/>
        </p:spPr>
        <p:txBody>
          <a:bodyPr wrap="square" rtlCol="0">
            <a:spAutoFit/>
          </a:bodyPr>
          <a:lstStyle/>
          <a:p>
            <a:r>
              <a:rPr lang="en-US" sz="1400" dirty="0"/>
              <a:t>1</a:t>
            </a:r>
            <a:r>
              <a:rPr lang="en-US" sz="1400" dirty="0" smtClean="0"/>
              <a:t>) </a:t>
            </a:r>
            <a:r>
              <a:rPr lang="en-US" sz="1400" dirty="0"/>
              <a:t>Gather the </a:t>
            </a:r>
            <a:r>
              <a:rPr lang="en-US" sz="1400" dirty="0" err="1"/>
              <a:t>Piezo</a:t>
            </a:r>
            <a:r>
              <a:rPr lang="en-US" sz="1400" dirty="0"/>
              <a:t> Buzzer, Privacy LED, and Button Harness cables. Thread all three through the Button </a:t>
            </a:r>
            <a:r>
              <a:rPr lang="en-US" sz="1400" dirty="0" smtClean="0"/>
              <a:t>Nut. The </a:t>
            </a:r>
            <a:r>
              <a:rPr lang="en-US" sz="1400" dirty="0"/>
              <a:t>wider side of the Button Nut should be facing upwards, toward the top of the box</a:t>
            </a:r>
            <a:r>
              <a:rPr lang="en-US" sz="1400" dirty="0" smtClean="0"/>
              <a:t>. Thread the cables through the top of the box.</a:t>
            </a:r>
            <a:endParaRPr lang="en-US" sz="1400" dirty="0"/>
          </a:p>
        </p:txBody>
      </p:sp>
      <p:sp>
        <p:nvSpPr>
          <p:cNvPr id="13" name="TextBox 12"/>
          <p:cNvSpPr txBox="1"/>
          <p:nvPr/>
        </p:nvSpPr>
        <p:spPr>
          <a:xfrm>
            <a:off x="4808235" y="1260286"/>
            <a:ext cx="2575530" cy="1815882"/>
          </a:xfrm>
          <a:prstGeom prst="rect">
            <a:avLst/>
          </a:prstGeom>
          <a:noFill/>
        </p:spPr>
        <p:txBody>
          <a:bodyPr wrap="square" rtlCol="0">
            <a:spAutoFit/>
          </a:bodyPr>
          <a:lstStyle/>
          <a:p>
            <a:r>
              <a:rPr lang="en-US" sz="1400" dirty="0" smtClean="0"/>
              <a:t>2) Hold the push button upside down, and plug in the Buzzer cable into the port labeled PIEZO, the privacy LED into the LED port, and the Button Harness into the black connector to the right. Insert the push button into the hole.</a:t>
            </a:r>
            <a:endParaRPr lang="en-US" sz="1400" dirty="0"/>
          </a:p>
        </p:txBody>
      </p:sp>
      <p:sp>
        <p:nvSpPr>
          <p:cNvPr id="8" name="TextBox 7"/>
          <p:cNvSpPr txBox="1"/>
          <p:nvPr/>
        </p:nvSpPr>
        <p:spPr>
          <a:xfrm>
            <a:off x="8479117" y="1268363"/>
            <a:ext cx="2759554" cy="954107"/>
          </a:xfrm>
          <a:prstGeom prst="rect">
            <a:avLst/>
          </a:prstGeom>
          <a:noFill/>
        </p:spPr>
        <p:txBody>
          <a:bodyPr wrap="square" rtlCol="0">
            <a:spAutoFit/>
          </a:bodyPr>
          <a:lstStyle/>
          <a:p>
            <a:r>
              <a:rPr lang="en-US" sz="1400" dirty="0" smtClean="0"/>
              <a:t>3) From inside of the box, screw the Button Nut to secure the Push Button, close the box, and insert the SD card.</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7130" y="3004634"/>
            <a:ext cx="2720624" cy="1814559"/>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4912977"/>
            <a:ext cx="2806018" cy="1871514"/>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8957" y="3058041"/>
            <a:ext cx="2755793" cy="1838015"/>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8957" y="4946476"/>
            <a:ext cx="2755793" cy="1838015"/>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82878" y="2440907"/>
            <a:ext cx="2755793" cy="1838015"/>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96695" y="4630615"/>
            <a:ext cx="2741976" cy="1828800"/>
          </a:xfrm>
          <a:prstGeom prst="rect">
            <a:avLst/>
          </a:prstGeom>
        </p:spPr>
      </p:pic>
    </p:spTree>
    <p:extLst>
      <p:ext uri="{BB962C8B-B14F-4D97-AF65-F5344CB8AC3E}">
        <p14:creationId xmlns:p14="http://schemas.microsoft.com/office/powerpoint/2010/main" val="256459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2"/>
            <a:ext cx="10515600" cy="2852737"/>
          </a:xfrm>
        </p:spPr>
        <p:txBody>
          <a:bodyPr anchor="ctr">
            <a:normAutofit/>
          </a:bodyPr>
          <a:lstStyle/>
          <a:p>
            <a:pPr algn="ctr"/>
            <a:r>
              <a:rPr lang="en-US" sz="10000" b="1" dirty="0" smtClean="0">
                <a:solidFill>
                  <a:srgbClr val="00B0F0"/>
                </a:solidFill>
              </a:rPr>
              <a:t>Connect To Your Kit</a:t>
            </a:r>
            <a:endParaRPr lang="en-US" sz="10000" dirty="0"/>
          </a:p>
        </p:txBody>
      </p:sp>
    </p:spTree>
    <p:extLst>
      <p:ext uri="{BB962C8B-B14F-4D97-AF65-F5344CB8AC3E}">
        <p14:creationId xmlns:p14="http://schemas.microsoft.com/office/powerpoint/2010/main" val="196775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269663"/>
            <a:ext cx="12192000" cy="2387600"/>
          </a:xfrm>
        </p:spPr>
        <p:txBody>
          <a:bodyPr>
            <a:normAutofit/>
          </a:bodyPr>
          <a:lstStyle/>
          <a:p>
            <a:r>
              <a:rPr lang="en-US" sz="8000" b="1" dirty="0" smtClean="0">
                <a:solidFill>
                  <a:srgbClr val="00B0F0"/>
                </a:solidFill>
              </a:rPr>
              <a:t>WE NEED SOME PARTS?</a:t>
            </a:r>
            <a:endParaRPr lang="en-US" sz="8000" b="1" dirty="0">
              <a:solidFill>
                <a:srgbClr val="00B0F0"/>
              </a:solidFill>
            </a:endParaRPr>
          </a:p>
        </p:txBody>
      </p:sp>
      <p:sp>
        <p:nvSpPr>
          <p:cNvPr id="8" name="Rectangle 7"/>
          <p:cNvSpPr/>
          <p:nvPr/>
        </p:nvSpPr>
        <p:spPr>
          <a:xfrm flipV="1">
            <a:off x="0" y="4386921"/>
            <a:ext cx="12192000" cy="457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65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Connecting to Wi-Fi</a:t>
            </a:r>
            <a:endParaRPr lang="en-US" sz="3200" b="1" dirty="0">
              <a:solidFill>
                <a:schemeClr val="bg2">
                  <a:lumMod val="50000"/>
                </a:schemeClr>
              </a:solidFill>
            </a:endParaRPr>
          </a:p>
        </p:txBody>
      </p:sp>
      <p:sp>
        <p:nvSpPr>
          <p:cNvPr id="16" name="TextBox 15"/>
          <p:cNvSpPr txBox="1"/>
          <p:nvPr/>
        </p:nvSpPr>
        <p:spPr>
          <a:xfrm>
            <a:off x="2567352" y="1334834"/>
            <a:ext cx="2860431" cy="830997"/>
          </a:xfrm>
          <a:prstGeom prst="rect">
            <a:avLst/>
          </a:prstGeom>
          <a:noFill/>
        </p:spPr>
        <p:txBody>
          <a:bodyPr wrap="square" rtlCol="0">
            <a:spAutoFit/>
          </a:bodyPr>
          <a:lstStyle/>
          <a:p>
            <a:r>
              <a:rPr lang="en-US" sz="2400" dirty="0" smtClean="0"/>
              <a:t>Network: Build Night</a:t>
            </a:r>
          </a:p>
          <a:p>
            <a:r>
              <a:rPr lang="en-US" sz="2400" dirty="0" smtClean="0"/>
              <a:t>Password: Travelers</a:t>
            </a:r>
            <a:endParaRPr lang="en-US" sz="2400" dirty="0"/>
          </a:p>
        </p:txBody>
      </p:sp>
      <p:sp>
        <p:nvSpPr>
          <p:cNvPr id="17" name="TextBox 16"/>
          <p:cNvSpPr txBox="1"/>
          <p:nvPr/>
        </p:nvSpPr>
        <p:spPr>
          <a:xfrm>
            <a:off x="838200" y="1003393"/>
            <a:ext cx="10515600" cy="2000548"/>
          </a:xfrm>
          <a:prstGeom prst="rect">
            <a:avLst/>
          </a:prstGeom>
          <a:noFill/>
        </p:spPr>
        <p:txBody>
          <a:bodyPr wrap="square" rtlCol="0">
            <a:spAutoFit/>
          </a:bodyPr>
          <a:lstStyle/>
          <a:p>
            <a:r>
              <a:rPr lang="en-US" sz="2000" dirty="0" smtClean="0"/>
              <a:t>Connect your laptop to the hotspot:</a:t>
            </a:r>
          </a:p>
          <a:p>
            <a:pPr marL="342900" indent="-342900">
              <a:buAutoNum type="arabicParenR"/>
            </a:pPr>
            <a:endParaRPr lang="en-US" sz="1400" dirty="0"/>
          </a:p>
          <a:p>
            <a:pPr marL="342900" indent="-342900">
              <a:buAutoNum type="arabicParenR"/>
            </a:pPr>
            <a:endParaRPr lang="en-US" sz="1400" dirty="0" smtClean="0"/>
          </a:p>
          <a:p>
            <a:endParaRPr lang="en-US" sz="1400" dirty="0" smtClean="0"/>
          </a:p>
          <a:p>
            <a:endParaRPr lang="en-US" sz="1400" dirty="0" smtClean="0"/>
          </a:p>
          <a:p>
            <a:endParaRPr lang="en-US" sz="1400" dirty="0" smtClean="0"/>
          </a:p>
          <a:p>
            <a:r>
              <a:rPr lang="en-US" sz="2000" dirty="0" smtClean="0"/>
              <a:t>If you’re using a provided kit, it will automatically connect to the same hotspot.</a:t>
            </a:r>
            <a:endParaRPr lang="en-US" sz="2000" dirty="0"/>
          </a:p>
          <a:p>
            <a:r>
              <a:rPr lang="en-US" sz="1400" dirty="0" smtClean="0"/>
              <a:t> </a:t>
            </a:r>
            <a:endParaRPr lang="en-US" sz="1400" dirty="0"/>
          </a:p>
        </p:txBody>
      </p:sp>
    </p:spTree>
    <p:extLst>
      <p:ext uri="{BB962C8B-B14F-4D97-AF65-F5344CB8AC3E}">
        <p14:creationId xmlns:p14="http://schemas.microsoft.com/office/powerpoint/2010/main" val="1509469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Connect to Your Kit</a:t>
            </a:r>
            <a:endParaRPr lang="en-US" sz="3200" b="1" dirty="0">
              <a:solidFill>
                <a:schemeClr val="bg2">
                  <a:lumMod val="50000"/>
                </a:schemeClr>
              </a:solidFill>
            </a:endParaRPr>
          </a:p>
        </p:txBody>
      </p:sp>
      <p:sp>
        <p:nvSpPr>
          <p:cNvPr id="4" name="TextBox 3"/>
          <p:cNvSpPr txBox="1"/>
          <p:nvPr/>
        </p:nvSpPr>
        <p:spPr>
          <a:xfrm>
            <a:off x="231493" y="1080109"/>
            <a:ext cx="11748303" cy="1292662"/>
          </a:xfrm>
          <a:prstGeom prst="rect">
            <a:avLst/>
          </a:prstGeom>
          <a:noFill/>
        </p:spPr>
        <p:txBody>
          <a:bodyPr wrap="square" rtlCol="0">
            <a:spAutoFit/>
          </a:bodyPr>
          <a:lstStyle/>
          <a:p>
            <a:pPr marL="342900" indent="-342900">
              <a:buAutoNum type="arabicParenR"/>
            </a:pPr>
            <a:r>
              <a:rPr lang="en-US" sz="1600" dirty="0" smtClean="0"/>
              <a:t>Prerequisite: install  VNC Viewer.</a:t>
            </a:r>
          </a:p>
          <a:p>
            <a:pPr marL="342900" indent="-342900">
              <a:buAutoNum type="arabicParenR"/>
            </a:pPr>
            <a:r>
              <a:rPr lang="en-US" sz="1600" dirty="0" smtClean="0"/>
              <a:t>Open VNC Viewer and enter your host name address followed by “.local” (EX: </a:t>
            </a:r>
            <a:r>
              <a:rPr lang="en-US" sz="1600" dirty="0" err="1" smtClean="0"/>
              <a:t>applepi.local</a:t>
            </a:r>
            <a:r>
              <a:rPr lang="en-US" sz="1600" dirty="0" smtClean="0"/>
              <a:t>). Your host name can be found on your kit. </a:t>
            </a:r>
          </a:p>
          <a:p>
            <a:pPr marL="342900" indent="-342900">
              <a:buAutoNum type="arabicParenR"/>
            </a:pPr>
            <a:r>
              <a:rPr lang="en-US" sz="1600" dirty="0" smtClean="0"/>
              <a:t>Enter the password “Travelers”</a:t>
            </a:r>
          </a:p>
          <a:p>
            <a:pPr marL="342900" indent="-342900">
              <a:buAutoNum type="arabicParenR"/>
            </a:pPr>
            <a:r>
              <a:rPr lang="en-US" sz="1600" dirty="0" smtClean="0"/>
              <a:t>You will now be connected to your device.</a:t>
            </a:r>
          </a:p>
          <a:p>
            <a:r>
              <a:rPr lang="en-US" sz="1400" dirty="0" smtClean="0"/>
              <a:t> </a:t>
            </a:r>
            <a:endParaRPr lang="en-US" sz="1400"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74123" y="2411710"/>
            <a:ext cx="4775555" cy="3523556"/>
          </a:xfrm>
          <a:prstGeom prst="rect">
            <a:avLst/>
          </a:prstGeom>
        </p:spPr>
      </p:pic>
    </p:spTree>
    <p:extLst>
      <p:ext uri="{BB962C8B-B14F-4D97-AF65-F5344CB8AC3E}">
        <p14:creationId xmlns:p14="http://schemas.microsoft.com/office/powerpoint/2010/main" val="42198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Verify The Build</a:t>
            </a:r>
            <a:endParaRPr lang="en-US" sz="3200" b="1" dirty="0">
              <a:solidFill>
                <a:schemeClr val="bg2">
                  <a:lumMod val="50000"/>
                </a:schemeClr>
              </a:solidFill>
            </a:endParaRPr>
          </a:p>
        </p:txBody>
      </p:sp>
      <p:sp>
        <p:nvSpPr>
          <p:cNvPr id="9" name="TextBox 8"/>
          <p:cNvSpPr txBox="1"/>
          <p:nvPr/>
        </p:nvSpPr>
        <p:spPr>
          <a:xfrm>
            <a:off x="838200" y="1049569"/>
            <a:ext cx="10515599" cy="954107"/>
          </a:xfrm>
          <a:prstGeom prst="rect">
            <a:avLst/>
          </a:prstGeom>
          <a:noFill/>
        </p:spPr>
        <p:txBody>
          <a:bodyPr wrap="square" rtlCol="0">
            <a:spAutoFit/>
          </a:bodyPr>
          <a:lstStyle/>
          <a:p>
            <a:pPr marL="342900" indent="-342900">
              <a:buAutoNum type="arabicParenR"/>
            </a:pPr>
            <a:r>
              <a:rPr lang="en-US" sz="1400" dirty="0" smtClean="0"/>
              <a:t>To verify your build, double click the “Check audio” file on the desktop of the device. A terminal window will open and a script will being to run. First, you will hear a sound from the speaker, confirm you have heard it by pressing “y”. Second, repeat the phrase shown on the screen and verify you heard your own voice in return. Once complete, you have verified your device is functioning properly.</a:t>
            </a:r>
          </a:p>
          <a:p>
            <a:pPr marL="342900" indent="-342900">
              <a:buAutoNum type="arabicParenR"/>
            </a:pP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2481" y="2301411"/>
            <a:ext cx="787035" cy="3747784"/>
          </a:xfrm>
          <a:prstGeom prst="rect">
            <a:avLst/>
          </a:prstGeom>
        </p:spPr>
      </p:pic>
    </p:spTree>
    <p:extLst>
      <p:ext uri="{BB962C8B-B14F-4D97-AF65-F5344CB8AC3E}">
        <p14:creationId xmlns:p14="http://schemas.microsoft.com/office/powerpoint/2010/main" val="1810990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Run Custom Code </a:t>
            </a:r>
            <a:endParaRPr lang="en-US" sz="3200" b="1" dirty="0">
              <a:solidFill>
                <a:schemeClr val="bg2">
                  <a:lumMod val="50000"/>
                </a:schemeClr>
              </a:solidFill>
            </a:endParaRPr>
          </a:p>
        </p:txBody>
      </p:sp>
      <p:sp>
        <p:nvSpPr>
          <p:cNvPr id="9" name="TextBox 8"/>
          <p:cNvSpPr txBox="1"/>
          <p:nvPr/>
        </p:nvSpPr>
        <p:spPr>
          <a:xfrm>
            <a:off x="1459523" y="1049568"/>
            <a:ext cx="2759554" cy="954107"/>
          </a:xfrm>
          <a:prstGeom prst="rect">
            <a:avLst/>
          </a:prstGeom>
          <a:noFill/>
        </p:spPr>
        <p:txBody>
          <a:bodyPr wrap="square" rtlCol="0">
            <a:spAutoFit/>
          </a:bodyPr>
          <a:lstStyle/>
          <a:p>
            <a:r>
              <a:rPr lang="en-US" sz="1400" dirty="0"/>
              <a:t>1</a:t>
            </a:r>
            <a:r>
              <a:rPr lang="en-US" sz="1400" dirty="0" smtClean="0"/>
              <a:t>) First, on the device open the file explorer and navigate to the folder /home/pi/AIY-projects-python/</a:t>
            </a:r>
            <a:r>
              <a:rPr lang="en-US" sz="1400" dirty="0" err="1" smtClean="0"/>
              <a:t>src</a:t>
            </a:r>
            <a:r>
              <a:rPr lang="en-US" sz="1400" dirty="0" smtClean="0"/>
              <a:t>/examples/voice</a:t>
            </a:r>
            <a:endParaRPr lang="en-US" sz="1400" dirty="0"/>
          </a:p>
        </p:txBody>
      </p:sp>
      <p:sp>
        <p:nvSpPr>
          <p:cNvPr id="13" name="TextBox 12"/>
          <p:cNvSpPr txBox="1"/>
          <p:nvPr/>
        </p:nvSpPr>
        <p:spPr>
          <a:xfrm>
            <a:off x="7234912" y="1049568"/>
            <a:ext cx="2575530" cy="1169551"/>
          </a:xfrm>
          <a:prstGeom prst="rect">
            <a:avLst/>
          </a:prstGeom>
          <a:noFill/>
        </p:spPr>
        <p:txBody>
          <a:bodyPr wrap="square" rtlCol="0">
            <a:spAutoFit/>
          </a:bodyPr>
          <a:lstStyle/>
          <a:p>
            <a:r>
              <a:rPr lang="en-US" sz="1400" dirty="0" smtClean="0"/>
              <a:t>2) Right click in the explorer window and choose “Create New -&gt; Empty File” and name it whatever you would like (in this example </a:t>
            </a:r>
            <a:r>
              <a:rPr lang="en-US" sz="1400" dirty="0" err="1" smtClean="0"/>
              <a:t>text_message.py</a:t>
            </a:r>
            <a:r>
              <a:rPr lang="en-US" sz="1400" dirty="0" smtClean="0"/>
              <a:t>)</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9523" y="2272407"/>
            <a:ext cx="4160441" cy="391959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9701" y="2272406"/>
            <a:ext cx="4529814" cy="3919591"/>
          </a:xfrm>
          <a:prstGeom prst="rect">
            <a:avLst/>
          </a:prstGeom>
        </p:spPr>
      </p:pic>
      <p:sp>
        <p:nvSpPr>
          <p:cNvPr id="10" name="TextBox 9"/>
          <p:cNvSpPr txBox="1"/>
          <p:nvPr/>
        </p:nvSpPr>
        <p:spPr>
          <a:xfrm>
            <a:off x="838199" y="780836"/>
            <a:ext cx="10651315" cy="307777"/>
          </a:xfrm>
          <a:prstGeom prst="rect">
            <a:avLst/>
          </a:prstGeom>
          <a:noFill/>
        </p:spPr>
        <p:txBody>
          <a:bodyPr wrap="square" rtlCol="0">
            <a:spAutoFit/>
          </a:bodyPr>
          <a:lstStyle/>
          <a:p>
            <a:r>
              <a:rPr lang="en-US" sz="1400" dirty="0" smtClean="0"/>
              <a:t>NOTE: This uses the custom text message example from </a:t>
            </a:r>
            <a:r>
              <a:rPr lang="en-US" sz="1400" dirty="0" err="1" smtClean="0"/>
              <a:t>GitHub</a:t>
            </a:r>
            <a:r>
              <a:rPr lang="en-US" sz="1400" dirty="0" smtClean="0"/>
              <a:t>. You can navigate to the repository and copy the file contents to your clipboard.</a:t>
            </a:r>
            <a:endParaRPr lang="en-US" sz="1400" dirty="0"/>
          </a:p>
        </p:txBody>
      </p:sp>
    </p:spTree>
    <p:extLst>
      <p:ext uri="{BB962C8B-B14F-4D97-AF65-F5344CB8AC3E}">
        <p14:creationId xmlns:p14="http://schemas.microsoft.com/office/powerpoint/2010/main" val="1691224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Run Custom Code Continued</a:t>
            </a:r>
            <a:r>
              <a:rPr lang="mr-IN" sz="3200" b="1" dirty="0" smtClean="0">
                <a:solidFill>
                  <a:schemeClr val="bg2">
                    <a:lumMod val="50000"/>
                  </a:schemeClr>
                </a:solidFill>
              </a:rPr>
              <a:t>…</a:t>
            </a:r>
            <a:r>
              <a:rPr lang="en-US" sz="3200" b="1" dirty="0" smtClean="0">
                <a:solidFill>
                  <a:schemeClr val="bg2">
                    <a:lumMod val="50000"/>
                  </a:schemeClr>
                </a:solidFill>
              </a:rPr>
              <a:t> </a:t>
            </a:r>
            <a:endParaRPr lang="en-US" sz="3200" b="1" dirty="0">
              <a:solidFill>
                <a:schemeClr val="bg2">
                  <a:lumMod val="50000"/>
                </a:schemeClr>
              </a:solidFill>
            </a:endParaRPr>
          </a:p>
        </p:txBody>
      </p:sp>
      <p:sp>
        <p:nvSpPr>
          <p:cNvPr id="9" name="TextBox 8"/>
          <p:cNvSpPr txBox="1"/>
          <p:nvPr/>
        </p:nvSpPr>
        <p:spPr>
          <a:xfrm>
            <a:off x="1459523" y="1049568"/>
            <a:ext cx="2759554" cy="954107"/>
          </a:xfrm>
          <a:prstGeom prst="rect">
            <a:avLst/>
          </a:prstGeom>
          <a:noFill/>
        </p:spPr>
        <p:txBody>
          <a:bodyPr wrap="square" rtlCol="0">
            <a:spAutoFit/>
          </a:bodyPr>
          <a:lstStyle/>
          <a:p>
            <a:r>
              <a:rPr lang="en-US" sz="1400" dirty="0"/>
              <a:t>3</a:t>
            </a:r>
            <a:r>
              <a:rPr lang="en-US" sz="1400" dirty="0" smtClean="0"/>
              <a:t>) Right click the new file and choose “</a:t>
            </a:r>
            <a:r>
              <a:rPr lang="en-US" sz="1400" dirty="0" err="1" smtClean="0"/>
              <a:t>Thonny</a:t>
            </a:r>
            <a:r>
              <a:rPr lang="en-US" sz="1400" dirty="0" smtClean="0"/>
              <a:t> Python IDE” to open the file. The </a:t>
            </a:r>
            <a:r>
              <a:rPr lang="en-US" sz="1400" dirty="0" err="1" smtClean="0"/>
              <a:t>Thonny</a:t>
            </a:r>
            <a:r>
              <a:rPr lang="en-US" sz="1400" dirty="0" smtClean="0"/>
              <a:t> editor will open with an empty file.</a:t>
            </a:r>
          </a:p>
        </p:txBody>
      </p:sp>
      <p:sp>
        <p:nvSpPr>
          <p:cNvPr id="13" name="TextBox 12"/>
          <p:cNvSpPr txBox="1"/>
          <p:nvPr/>
        </p:nvSpPr>
        <p:spPr>
          <a:xfrm>
            <a:off x="7234912" y="1049568"/>
            <a:ext cx="2575530" cy="1169551"/>
          </a:xfrm>
          <a:prstGeom prst="rect">
            <a:avLst/>
          </a:prstGeom>
          <a:noFill/>
        </p:spPr>
        <p:txBody>
          <a:bodyPr wrap="square" rtlCol="0">
            <a:spAutoFit/>
          </a:bodyPr>
          <a:lstStyle/>
          <a:p>
            <a:r>
              <a:rPr lang="en-US" sz="1400" dirty="0" smtClean="0"/>
              <a:t>2) Paste the code you would like to run into the window (or manually write it if custom). Save the file, then click the green play button to run the script. </a:t>
            </a:r>
            <a:endParaRPr lang="en-US" sz="14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2162" y="2219119"/>
            <a:ext cx="4083678" cy="4155897"/>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4912" y="2865450"/>
            <a:ext cx="3636602" cy="3695163"/>
          </a:xfrm>
          <a:prstGeom prst="rect">
            <a:avLst/>
          </a:prstGeom>
        </p:spPr>
      </p:pic>
    </p:spTree>
    <p:extLst>
      <p:ext uri="{BB962C8B-B14F-4D97-AF65-F5344CB8AC3E}">
        <p14:creationId xmlns:p14="http://schemas.microsoft.com/office/powerpoint/2010/main" val="41271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Run Some Code</a:t>
            </a:r>
            <a:endParaRPr lang="en-US" sz="3200" b="1" dirty="0">
              <a:solidFill>
                <a:schemeClr val="bg2">
                  <a:lumMod val="50000"/>
                </a:schemeClr>
              </a:solidFill>
            </a:endParaRPr>
          </a:p>
        </p:txBody>
      </p:sp>
      <p:sp>
        <p:nvSpPr>
          <p:cNvPr id="13" name="TextBox 12"/>
          <p:cNvSpPr txBox="1"/>
          <p:nvPr/>
        </p:nvSpPr>
        <p:spPr>
          <a:xfrm>
            <a:off x="838200" y="1049568"/>
            <a:ext cx="8972242" cy="738664"/>
          </a:xfrm>
          <a:prstGeom prst="rect">
            <a:avLst/>
          </a:prstGeom>
          <a:noFill/>
        </p:spPr>
        <p:txBody>
          <a:bodyPr wrap="square" rtlCol="0">
            <a:spAutoFit/>
          </a:bodyPr>
          <a:lstStyle/>
          <a:p>
            <a:r>
              <a:rPr lang="en-US" sz="1400" dirty="0"/>
              <a:t>3) If using the text message example, you will now be able to tell the kit to send a text </a:t>
            </a:r>
            <a:r>
              <a:rPr lang="en-US" sz="1400" dirty="0" smtClean="0"/>
              <a:t>message by saying “OK, Google send text message”.</a:t>
            </a:r>
            <a:endParaRPr lang="en-US" sz="1400" dirty="0"/>
          </a:p>
          <a:p>
            <a:endParaRPr lang="en-US" sz="1400" dirty="0"/>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3175" y="1788232"/>
            <a:ext cx="4571361" cy="2638659"/>
          </a:xfrm>
          <a:prstGeom prst="rect">
            <a:avLst/>
          </a:prstGeom>
        </p:spPr>
      </p:pic>
    </p:spTree>
    <p:extLst>
      <p:ext uri="{BB962C8B-B14F-4D97-AF65-F5344CB8AC3E}">
        <p14:creationId xmlns:p14="http://schemas.microsoft.com/office/powerpoint/2010/main" val="202805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AIY Voice Kit</a:t>
            </a:r>
            <a:endParaRPr lang="en-US" sz="3200" b="1" dirty="0">
              <a:solidFill>
                <a:schemeClr val="bg2">
                  <a:lumMod val="50000"/>
                </a:schemeClr>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695236"/>
            <a:ext cx="5592060" cy="3586306"/>
          </a:xfrm>
          <a:prstGeom prst="rect">
            <a:avLst/>
          </a:prstGeom>
        </p:spPr>
      </p:pic>
      <p:sp>
        <p:nvSpPr>
          <p:cNvPr id="8" name="TextBox 7"/>
          <p:cNvSpPr txBox="1"/>
          <p:nvPr/>
        </p:nvSpPr>
        <p:spPr>
          <a:xfrm>
            <a:off x="6799384" y="780836"/>
            <a:ext cx="5064369" cy="5078313"/>
          </a:xfrm>
          <a:prstGeom prst="rect">
            <a:avLst/>
          </a:prstGeom>
          <a:noFill/>
        </p:spPr>
        <p:txBody>
          <a:bodyPr wrap="square" rtlCol="0">
            <a:spAutoFit/>
          </a:bodyPr>
          <a:lstStyle/>
          <a:p>
            <a:r>
              <a:rPr lang="en-US" dirty="0" smtClean="0"/>
              <a:t>1. Voice HAT Accessory Board</a:t>
            </a:r>
          </a:p>
          <a:p>
            <a:endParaRPr lang="en-US" dirty="0" smtClean="0"/>
          </a:p>
          <a:p>
            <a:r>
              <a:rPr lang="en-US" dirty="0" smtClean="0"/>
              <a:t>2. Voice HAT Microphone Board</a:t>
            </a:r>
          </a:p>
          <a:p>
            <a:endParaRPr lang="en-US" dirty="0" smtClean="0"/>
          </a:p>
          <a:p>
            <a:r>
              <a:rPr lang="en-US" dirty="0" smtClean="0"/>
              <a:t>3. Plastic Standoffs</a:t>
            </a:r>
          </a:p>
          <a:p>
            <a:endParaRPr lang="en-US" dirty="0" smtClean="0"/>
          </a:p>
          <a:p>
            <a:r>
              <a:rPr lang="en-US" dirty="0" smtClean="0"/>
              <a:t>4. 3” Speaker</a:t>
            </a:r>
          </a:p>
          <a:p>
            <a:endParaRPr lang="en-US" dirty="0" smtClean="0"/>
          </a:p>
          <a:p>
            <a:r>
              <a:rPr lang="en-US" dirty="0" smtClean="0"/>
              <a:t>5. Push Button</a:t>
            </a:r>
          </a:p>
          <a:p>
            <a:endParaRPr lang="en-US" dirty="0" smtClean="0"/>
          </a:p>
          <a:p>
            <a:r>
              <a:rPr lang="en-US" dirty="0" smtClean="0"/>
              <a:t>6. 4-Wire Button Harness</a:t>
            </a:r>
          </a:p>
          <a:p>
            <a:endParaRPr lang="en-US" dirty="0" smtClean="0"/>
          </a:p>
          <a:p>
            <a:r>
              <a:rPr lang="en-US" dirty="0" smtClean="0"/>
              <a:t>7. 5-Wire Daughter Board Cable</a:t>
            </a:r>
          </a:p>
          <a:p>
            <a:endParaRPr lang="en-US" dirty="0" smtClean="0"/>
          </a:p>
          <a:p>
            <a:r>
              <a:rPr lang="en-US" dirty="0" smtClean="0"/>
              <a:t>8. External Box</a:t>
            </a:r>
          </a:p>
          <a:p>
            <a:endParaRPr lang="en-US" dirty="0" smtClean="0"/>
          </a:p>
          <a:p>
            <a:r>
              <a:rPr lang="en-US" dirty="0" smtClean="0"/>
              <a:t>9. Internal Frame</a:t>
            </a:r>
          </a:p>
          <a:p>
            <a:endParaRPr lang="en-US" dirty="0"/>
          </a:p>
        </p:txBody>
      </p:sp>
    </p:spTree>
    <p:extLst>
      <p:ext uri="{BB962C8B-B14F-4D97-AF65-F5344CB8AC3E}">
        <p14:creationId xmlns:p14="http://schemas.microsoft.com/office/powerpoint/2010/main" val="130964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AIY Video Kit</a:t>
            </a:r>
            <a:endParaRPr lang="en-US" sz="3200" b="1" dirty="0">
              <a:solidFill>
                <a:schemeClr val="bg2">
                  <a:lumMod val="50000"/>
                </a:schemeClr>
              </a:solidFill>
            </a:endParaRPr>
          </a:p>
        </p:txBody>
      </p:sp>
      <p:sp>
        <p:nvSpPr>
          <p:cNvPr id="8" name="TextBox 7"/>
          <p:cNvSpPr txBox="1"/>
          <p:nvPr/>
        </p:nvSpPr>
        <p:spPr>
          <a:xfrm>
            <a:off x="6542530" y="681649"/>
            <a:ext cx="2871101" cy="4801314"/>
          </a:xfrm>
          <a:prstGeom prst="rect">
            <a:avLst/>
          </a:prstGeom>
          <a:noFill/>
        </p:spPr>
        <p:txBody>
          <a:bodyPr wrap="square" numCol="1" rtlCol="0">
            <a:spAutoFit/>
          </a:bodyPr>
          <a:lstStyle/>
          <a:p>
            <a:r>
              <a:rPr lang="en-US" dirty="0" smtClean="0"/>
              <a:t>1. Vision Bonnet</a:t>
            </a:r>
          </a:p>
          <a:p>
            <a:endParaRPr lang="en-US" dirty="0" smtClean="0"/>
          </a:p>
          <a:p>
            <a:r>
              <a:rPr lang="en-US" dirty="0" smtClean="0"/>
              <a:t>2. Raspberry Pi </a:t>
            </a:r>
          </a:p>
          <a:p>
            <a:endParaRPr lang="en-US" dirty="0" smtClean="0"/>
          </a:p>
          <a:p>
            <a:r>
              <a:rPr lang="en-US" dirty="0" smtClean="0"/>
              <a:t>3. Raspberry Pi Camera V2</a:t>
            </a:r>
          </a:p>
          <a:p>
            <a:endParaRPr lang="en-US" dirty="0" smtClean="0"/>
          </a:p>
          <a:p>
            <a:r>
              <a:rPr lang="en-US" dirty="0" smtClean="0"/>
              <a:t>4. Long Flex</a:t>
            </a:r>
          </a:p>
          <a:p>
            <a:endParaRPr lang="en-US" dirty="0" smtClean="0"/>
          </a:p>
          <a:p>
            <a:r>
              <a:rPr lang="en-US" dirty="0" smtClean="0"/>
              <a:t>5. Push Button</a:t>
            </a:r>
          </a:p>
          <a:p>
            <a:endParaRPr lang="en-US" dirty="0" smtClean="0"/>
          </a:p>
          <a:p>
            <a:r>
              <a:rPr lang="en-US" dirty="0" smtClean="0"/>
              <a:t>6. Button Harness</a:t>
            </a:r>
          </a:p>
          <a:p>
            <a:endParaRPr lang="en-US" dirty="0" smtClean="0"/>
          </a:p>
          <a:p>
            <a:r>
              <a:rPr lang="en-US" dirty="0" smtClean="0"/>
              <a:t>7. Micro USB Cable</a:t>
            </a:r>
          </a:p>
          <a:p>
            <a:endParaRPr lang="en-US" dirty="0" smtClean="0"/>
          </a:p>
          <a:p>
            <a:r>
              <a:rPr lang="en-US" dirty="0" smtClean="0"/>
              <a:t>8. </a:t>
            </a:r>
            <a:r>
              <a:rPr lang="en-US" dirty="0" err="1" smtClean="0"/>
              <a:t>Piezo</a:t>
            </a:r>
            <a:r>
              <a:rPr lang="en-US" dirty="0" smtClean="0"/>
              <a:t> Buzzer</a:t>
            </a:r>
          </a:p>
          <a:p>
            <a:endParaRPr lang="en-US" dirty="0" smtClean="0"/>
          </a:p>
          <a:p>
            <a:r>
              <a:rPr lang="en-US" dirty="0" smtClean="0"/>
              <a:t>9. Privacy LED</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8136" y="1858910"/>
            <a:ext cx="6028654" cy="3144604"/>
          </a:xfrm>
          <a:prstGeom prst="rect">
            <a:avLst/>
          </a:prstGeom>
        </p:spPr>
      </p:pic>
      <p:sp>
        <p:nvSpPr>
          <p:cNvPr id="5" name="Rectangle 4"/>
          <p:cNvSpPr/>
          <p:nvPr/>
        </p:nvSpPr>
        <p:spPr>
          <a:xfrm>
            <a:off x="9589371" y="681649"/>
            <a:ext cx="2482362" cy="4247317"/>
          </a:xfrm>
          <a:prstGeom prst="rect">
            <a:avLst/>
          </a:prstGeom>
        </p:spPr>
        <p:txBody>
          <a:bodyPr wrap="square">
            <a:spAutoFit/>
          </a:bodyPr>
          <a:lstStyle/>
          <a:p>
            <a:r>
              <a:rPr lang="en-US" dirty="0"/>
              <a:t>10. Short Flex</a:t>
            </a:r>
          </a:p>
          <a:p>
            <a:endParaRPr lang="en-US" dirty="0"/>
          </a:p>
          <a:p>
            <a:r>
              <a:rPr lang="en-US" dirty="0"/>
              <a:t>11. Button Nut</a:t>
            </a:r>
          </a:p>
          <a:p>
            <a:endParaRPr lang="en-US" dirty="0"/>
          </a:p>
          <a:p>
            <a:r>
              <a:rPr lang="en-US" dirty="0"/>
              <a:t>12. Tripod Nut</a:t>
            </a:r>
          </a:p>
          <a:p>
            <a:endParaRPr lang="en-US" dirty="0"/>
          </a:p>
          <a:p>
            <a:r>
              <a:rPr lang="en-US" dirty="0"/>
              <a:t>13. LED Bezel</a:t>
            </a:r>
          </a:p>
          <a:p>
            <a:endParaRPr lang="en-US" dirty="0"/>
          </a:p>
          <a:p>
            <a:r>
              <a:rPr lang="en-US" dirty="0"/>
              <a:t>14</a:t>
            </a:r>
            <a:r>
              <a:rPr lang="en-US" dirty="0" smtClean="0"/>
              <a:t>. Standoffs</a:t>
            </a:r>
            <a:endParaRPr lang="en-US" dirty="0"/>
          </a:p>
          <a:p>
            <a:endParaRPr lang="en-US" dirty="0"/>
          </a:p>
          <a:p>
            <a:r>
              <a:rPr lang="en-US" dirty="0"/>
              <a:t>15</a:t>
            </a:r>
            <a:r>
              <a:rPr lang="en-US" dirty="0" smtClean="0"/>
              <a:t>. Micro SD Card</a:t>
            </a:r>
          </a:p>
          <a:p>
            <a:endParaRPr lang="en-US" dirty="0"/>
          </a:p>
          <a:p>
            <a:r>
              <a:rPr lang="en-US" dirty="0" smtClean="0"/>
              <a:t>16. External Box</a:t>
            </a:r>
          </a:p>
          <a:p>
            <a:endParaRPr lang="en-US" dirty="0"/>
          </a:p>
          <a:p>
            <a:r>
              <a:rPr lang="en-US" dirty="0" smtClean="0"/>
              <a:t>17. Internal Box</a:t>
            </a:r>
            <a:endParaRPr lang="en-US" dirty="0"/>
          </a:p>
        </p:txBody>
      </p:sp>
    </p:spTree>
    <p:extLst>
      <p:ext uri="{BB962C8B-B14F-4D97-AF65-F5344CB8AC3E}">
        <p14:creationId xmlns:p14="http://schemas.microsoft.com/office/powerpoint/2010/main" val="205148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AIY Kits - Additional Parts and Tools</a:t>
            </a:r>
            <a:endParaRPr lang="en-US" sz="3200" b="1" dirty="0">
              <a:solidFill>
                <a:schemeClr val="bg2">
                  <a:lumMod val="50000"/>
                </a:schemeClr>
              </a:solidFill>
            </a:endParaRPr>
          </a:p>
        </p:txBody>
      </p:sp>
      <p:sp>
        <p:nvSpPr>
          <p:cNvPr id="8" name="TextBox 7"/>
          <p:cNvSpPr txBox="1"/>
          <p:nvPr/>
        </p:nvSpPr>
        <p:spPr>
          <a:xfrm>
            <a:off x="6799384" y="780836"/>
            <a:ext cx="5158154" cy="3693319"/>
          </a:xfrm>
          <a:prstGeom prst="rect">
            <a:avLst/>
          </a:prstGeom>
          <a:noFill/>
        </p:spPr>
        <p:txBody>
          <a:bodyPr wrap="square" rtlCol="0">
            <a:spAutoFit/>
          </a:bodyPr>
          <a:lstStyle/>
          <a:p>
            <a:r>
              <a:rPr lang="en-US" dirty="0" smtClean="0"/>
              <a:t>1.   Separate Raspberry Pi 3 (AIY Voice only)</a:t>
            </a:r>
          </a:p>
          <a:p>
            <a:endParaRPr lang="en-US" dirty="0" smtClean="0"/>
          </a:p>
          <a:p>
            <a:pPr marL="342900" indent="-342900">
              <a:buAutoNum type="arabicPeriod" startAt="2"/>
            </a:pPr>
            <a:r>
              <a:rPr lang="en-US" dirty="0" smtClean="0"/>
              <a:t>Separate 2.1A Power Supply (AIY Voice Only)</a:t>
            </a:r>
          </a:p>
          <a:p>
            <a:pPr marL="342900" indent="-342900">
              <a:buAutoNum type="arabicPeriod" startAt="2"/>
            </a:pPr>
            <a:endParaRPr lang="en-US" dirty="0"/>
          </a:p>
          <a:p>
            <a:pPr marL="342900" indent="-342900">
              <a:buAutoNum type="arabicPeriod" startAt="2"/>
            </a:pPr>
            <a:r>
              <a:rPr lang="en-US" dirty="0" err="1" smtClean="0"/>
              <a:t>MicroSD</a:t>
            </a:r>
            <a:r>
              <a:rPr lang="en-US" dirty="0" smtClean="0"/>
              <a:t> Card (recommended 16GB or bigger)</a:t>
            </a:r>
          </a:p>
          <a:p>
            <a:pPr marL="342900" indent="-342900">
              <a:buAutoNum type="arabicPeriod" startAt="2"/>
            </a:pPr>
            <a:endParaRPr lang="en-US" dirty="0"/>
          </a:p>
          <a:p>
            <a:pPr marL="342900" indent="-342900">
              <a:buAutoNum type="arabicPeriod" startAt="2"/>
            </a:pPr>
            <a:r>
              <a:rPr lang="en-US" dirty="0" smtClean="0"/>
              <a:t>Double Sided Foam Tape (colors and brands vary)</a:t>
            </a:r>
          </a:p>
          <a:p>
            <a:pPr marL="342900" indent="-342900">
              <a:buAutoNum type="arabicPeriod" startAt="2"/>
            </a:pPr>
            <a:endParaRPr lang="en-US" dirty="0"/>
          </a:p>
          <a:p>
            <a:pPr marL="342900" indent="-342900">
              <a:buAutoNum type="arabicPeriod" startAt="2"/>
            </a:pPr>
            <a:r>
              <a:rPr lang="en-US" dirty="0" smtClean="0"/>
              <a:t>00 Phillips Screw Driver</a:t>
            </a:r>
          </a:p>
          <a:p>
            <a:pPr marL="342900" indent="-342900">
              <a:buAutoNum type="arabicPeriod" startAt="2"/>
            </a:pPr>
            <a:endParaRPr lang="en-US" dirty="0"/>
          </a:p>
          <a:p>
            <a:pPr marL="342900" indent="-342900">
              <a:buAutoNum type="arabicPeriod" startAt="2"/>
            </a:pPr>
            <a:endParaRPr lang="en-US" dirty="0" smtClean="0"/>
          </a:p>
          <a:p>
            <a:pPr marL="342900" indent="-342900">
              <a:buAutoNum type="arabicPeriod" startAt="2"/>
            </a:pPr>
            <a:endParaRPr lang="en-US" dirty="0"/>
          </a:p>
          <a:p>
            <a:pPr marL="342900" indent="-342900">
              <a:buAutoNum type="arabicPeriod" startAt="2"/>
            </a:pP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1054851"/>
            <a:ext cx="2985159" cy="150078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38245" y="1054851"/>
            <a:ext cx="2532185" cy="2305539"/>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199" y="2829646"/>
            <a:ext cx="2123831" cy="1633716"/>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62030" y="3634405"/>
            <a:ext cx="2706076" cy="2774296"/>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46698" y="4512696"/>
            <a:ext cx="6345302" cy="754337"/>
          </a:xfrm>
          <a:prstGeom prst="rect">
            <a:avLst/>
          </a:prstGeom>
        </p:spPr>
      </p:pic>
    </p:spTree>
    <p:extLst>
      <p:ext uri="{BB962C8B-B14F-4D97-AF65-F5344CB8AC3E}">
        <p14:creationId xmlns:p14="http://schemas.microsoft.com/office/powerpoint/2010/main" val="133446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269663"/>
            <a:ext cx="12192000" cy="2387600"/>
          </a:xfrm>
        </p:spPr>
        <p:txBody>
          <a:bodyPr>
            <a:normAutofit/>
          </a:bodyPr>
          <a:lstStyle/>
          <a:p>
            <a:r>
              <a:rPr lang="en-US" sz="8000" b="1" smtClean="0">
                <a:solidFill>
                  <a:srgbClr val="00B0F0"/>
                </a:solidFill>
              </a:rPr>
              <a:t>ALL ABOUT THE BUILD</a:t>
            </a:r>
            <a:endParaRPr lang="en-US" sz="8000" b="1" dirty="0">
              <a:solidFill>
                <a:srgbClr val="00B0F0"/>
              </a:solidFill>
            </a:endParaRPr>
          </a:p>
        </p:txBody>
      </p:sp>
      <p:sp>
        <p:nvSpPr>
          <p:cNvPr id="8" name="Rectangle 7"/>
          <p:cNvSpPr/>
          <p:nvPr/>
        </p:nvSpPr>
        <p:spPr>
          <a:xfrm flipV="1">
            <a:off x="0" y="4386921"/>
            <a:ext cx="12192000" cy="4571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0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632"/>
            <a:ext cx="10515600" cy="2852737"/>
          </a:xfrm>
        </p:spPr>
        <p:txBody>
          <a:bodyPr anchor="ctr">
            <a:normAutofit/>
          </a:bodyPr>
          <a:lstStyle/>
          <a:p>
            <a:pPr algn="ctr"/>
            <a:r>
              <a:rPr lang="en-US" sz="15000" b="1" dirty="0" smtClean="0">
                <a:solidFill>
                  <a:srgbClr val="00B0F0"/>
                </a:solidFill>
              </a:rPr>
              <a:t>AIY Voice Kit</a:t>
            </a:r>
            <a:endParaRPr lang="en-US" sz="15000" dirty="0"/>
          </a:p>
        </p:txBody>
      </p:sp>
    </p:spTree>
    <p:extLst>
      <p:ext uri="{BB962C8B-B14F-4D97-AF65-F5344CB8AC3E}">
        <p14:creationId xmlns:p14="http://schemas.microsoft.com/office/powerpoint/2010/main" val="103923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5710"/>
          </a:xfrm>
        </p:spPr>
        <p:txBody>
          <a:bodyPr>
            <a:noAutofit/>
          </a:bodyPr>
          <a:lstStyle/>
          <a:p>
            <a:r>
              <a:rPr lang="en-US" sz="3200" b="1" dirty="0" smtClean="0">
                <a:solidFill>
                  <a:schemeClr val="bg2">
                    <a:lumMod val="50000"/>
                  </a:schemeClr>
                </a:solidFill>
              </a:rPr>
              <a:t>Assemble the Hardware</a:t>
            </a:r>
            <a:endParaRPr lang="en-US" sz="3200" b="1" dirty="0">
              <a:solidFill>
                <a:schemeClr val="bg2">
                  <a:lumMod val="50000"/>
                </a:schemeClr>
              </a:solidFill>
            </a:endParaRPr>
          </a:p>
        </p:txBody>
      </p:sp>
      <p:sp>
        <p:nvSpPr>
          <p:cNvPr id="6" name="TextBox 5"/>
          <p:cNvSpPr txBox="1"/>
          <p:nvPr/>
        </p:nvSpPr>
        <p:spPr>
          <a:xfrm>
            <a:off x="838200" y="890954"/>
            <a:ext cx="10697308" cy="369332"/>
          </a:xfrm>
          <a:prstGeom prst="rect">
            <a:avLst/>
          </a:prstGeom>
          <a:noFill/>
        </p:spPr>
        <p:txBody>
          <a:bodyPr wrap="square" rtlCol="0">
            <a:spAutoFit/>
          </a:bodyPr>
          <a:lstStyle/>
          <a:p>
            <a:r>
              <a:rPr lang="en-US" dirty="0" smtClean="0"/>
              <a:t>Parts Required: Raspberry Pi 3, Standoffs (2x), Voice HAT Board, Speaker, 5 Wire Daughter Cable </a:t>
            </a:r>
            <a:endParaRPr lang="en-US" dirty="0"/>
          </a:p>
        </p:txBody>
      </p:sp>
      <p:sp>
        <p:nvSpPr>
          <p:cNvPr id="9" name="TextBox 8"/>
          <p:cNvSpPr txBox="1"/>
          <p:nvPr/>
        </p:nvSpPr>
        <p:spPr>
          <a:xfrm>
            <a:off x="826497" y="1260286"/>
            <a:ext cx="2759554" cy="1600438"/>
          </a:xfrm>
          <a:prstGeom prst="rect">
            <a:avLst/>
          </a:prstGeom>
          <a:noFill/>
        </p:spPr>
        <p:txBody>
          <a:bodyPr wrap="square" rtlCol="0">
            <a:spAutoFit/>
          </a:bodyPr>
          <a:lstStyle/>
          <a:p>
            <a:r>
              <a:rPr lang="en-US" sz="1400" dirty="0"/>
              <a:t>1</a:t>
            </a:r>
            <a:r>
              <a:rPr lang="en-US" sz="1400" dirty="0" smtClean="0"/>
              <a:t>) Insert the two plastic Standoffs into the Raspberry Pi 3’s yellow holes opposite the 40-pin box. Gently press the Voice HAT Board and attach it to the Raspberry Pi, connecting the 40-pins and the two Standoffs.</a:t>
            </a:r>
            <a:endParaRPr lang="en-US" sz="1400" dirty="0"/>
          </a:p>
        </p:txBody>
      </p:sp>
      <p:sp>
        <p:nvSpPr>
          <p:cNvPr id="15" name="TextBox 14"/>
          <p:cNvSpPr txBox="1"/>
          <p:nvPr/>
        </p:nvSpPr>
        <p:spPr>
          <a:xfrm>
            <a:off x="4167572" y="1260286"/>
            <a:ext cx="2749255" cy="1600438"/>
          </a:xfrm>
          <a:prstGeom prst="rect">
            <a:avLst/>
          </a:prstGeom>
          <a:noFill/>
        </p:spPr>
        <p:txBody>
          <a:bodyPr wrap="square" rtlCol="0">
            <a:spAutoFit/>
          </a:bodyPr>
          <a:lstStyle/>
          <a:p>
            <a:r>
              <a:rPr lang="en-US" sz="1400" dirty="0" smtClean="0"/>
              <a:t>2) Plug the Speaker cables into the Voice HAT Board (blue block on board). Connect the red wire to the positive (+) terminal, and the black wire to the negative (-) terminal. Screw the wires in place and gently tug to ensure they are secure.</a:t>
            </a:r>
            <a:endParaRPr lang="en-US" sz="1400" dirty="0"/>
          </a:p>
        </p:txBody>
      </p:sp>
      <p:sp>
        <p:nvSpPr>
          <p:cNvPr id="18" name="TextBox 17"/>
          <p:cNvSpPr txBox="1"/>
          <p:nvPr/>
        </p:nvSpPr>
        <p:spPr>
          <a:xfrm>
            <a:off x="7824777" y="1260286"/>
            <a:ext cx="4120643" cy="738664"/>
          </a:xfrm>
          <a:prstGeom prst="rect">
            <a:avLst/>
          </a:prstGeom>
          <a:noFill/>
        </p:spPr>
        <p:txBody>
          <a:bodyPr wrap="square" rtlCol="0">
            <a:spAutoFit/>
          </a:bodyPr>
          <a:lstStyle/>
          <a:p>
            <a:r>
              <a:rPr lang="en-US" sz="1400" dirty="0"/>
              <a:t>3</a:t>
            </a:r>
            <a:r>
              <a:rPr lang="en-US" sz="1400" dirty="0" smtClean="0"/>
              <a:t>) Insert the 4-Wire </a:t>
            </a:r>
            <a:r>
              <a:rPr lang="en-US" sz="1400" dirty="0"/>
              <a:t>B</a:t>
            </a:r>
            <a:r>
              <a:rPr lang="en-US" sz="1400" dirty="0" smtClean="0"/>
              <a:t>utton </a:t>
            </a:r>
            <a:r>
              <a:rPr lang="en-US" sz="1400" dirty="0"/>
              <a:t>C</a:t>
            </a:r>
            <a:r>
              <a:rPr lang="en-US" sz="1400" dirty="0" smtClean="0"/>
              <a:t>able (white port on one end, four separate wires on the other) into the white connector labeled “Button” on the Voice HAT Board.</a:t>
            </a:r>
            <a:endParaRPr lang="en-US" sz="1400"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1018" y="2974346"/>
            <a:ext cx="2765033" cy="1843355"/>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4931323"/>
            <a:ext cx="2750218" cy="1833937"/>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7572" y="2985820"/>
            <a:ext cx="2729926" cy="1820406"/>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7572" y="4931322"/>
            <a:ext cx="2750474" cy="183410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48067" y="2368282"/>
            <a:ext cx="2750218" cy="1833937"/>
          </a:xfrm>
          <a:prstGeom prst="rect">
            <a:avLst/>
          </a:prstGeom>
        </p:spPr>
      </p:pic>
    </p:spTree>
    <p:extLst>
      <p:ext uri="{BB962C8B-B14F-4D97-AF65-F5344CB8AC3E}">
        <p14:creationId xmlns:p14="http://schemas.microsoft.com/office/powerpoint/2010/main" val="16169994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1103</TotalTime>
  <Words>2624</Words>
  <Application>Microsoft Macintosh PowerPoint</Application>
  <PresentationFormat>Widescreen</PresentationFormat>
  <Paragraphs>207</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Calibri Light</vt:lpstr>
      <vt:lpstr>Mangal</vt:lpstr>
      <vt:lpstr>Arial</vt:lpstr>
      <vt:lpstr>Office Theme</vt:lpstr>
      <vt:lpstr>AIY BUILD NIGHT</vt:lpstr>
      <vt:lpstr>Welcome to AIY Build Night!</vt:lpstr>
      <vt:lpstr>WE NEED SOME PARTS?</vt:lpstr>
      <vt:lpstr>AIY Voice Kit</vt:lpstr>
      <vt:lpstr>AIY Video Kit</vt:lpstr>
      <vt:lpstr>AIY Kits - Additional Parts and Tools</vt:lpstr>
      <vt:lpstr>ALL ABOUT THE BUILD</vt:lpstr>
      <vt:lpstr>AIY Voice Kit</vt:lpstr>
      <vt:lpstr>Assemble the Hardware</vt:lpstr>
      <vt:lpstr>Assemble the Hardware - Continued… </vt:lpstr>
      <vt:lpstr>Build The Outer Box</vt:lpstr>
      <vt:lpstr>Build the Inner Frame</vt:lpstr>
      <vt:lpstr>Put it All Together</vt:lpstr>
      <vt:lpstr>Put it All Together</vt:lpstr>
      <vt:lpstr>AIY Vision Kit</vt:lpstr>
      <vt:lpstr>Fold the Internal Frame</vt:lpstr>
      <vt:lpstr>Fold the Internal Frame - Continued… </vt:lpstr>
      <vt:lpstr>Fold the Internal Frame - Continued… </vt:lpstr>
      <vt:lpstr>Fold the Internal Frame - Continued… </vt:lpstr>
      <vt:lpstr>Connect the Boards</vt:lpstr>
      <vt:lpstr>Connect the Boards - Continued… </vt:lpstr>
      <vt:lpstr>Add Boards to the Internal Frame</vt:lpstr>
      <vt:lpstr>Build the Box</vt:lpstr>
      <vt:lpstr>Build the Box - Continued… </vt:lpstr>
      <vt:lpstr>Build the Box - Continued… </vt:lpstr>
      <vt:lpstr>Bring it together</vt:lpstr>
      <vt:lpstr>Install the LED</vt:lpstr>
      <vt:lpstr>Install the Final Hardware</vt:lpstr>
      <vt:lpstr>Connect To Your Kit</vt:lpstr>
      <vt:lpstr>Connecting to Wi-Fi</vt:lpstr>
      <vt:lpstr>Connect to Your Kit</vt:lpstr>
      <vt:lpstr>Verify The Build</vt:lpstr>
      <vt:lpstr>Run Custom Code </vt:lpstr>
      <vt:lpstr>Run Custom Code Continued… </vt:lpstr>
      <vt:lpstr>Run Some Code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AIY BUILD NIGHT</dc:title>
  <dc:creator>Microsoft Office User</dc:creator>
  <cp:lastModifiedBy>Microsoft Office User</cp:lastModifiedBy>
  <cp:revision>97</cp:revision>
  <cp:lastPrinted>2018-06-26T11:50:57Z</cp:lastPrinted>
  <dcterms:created xsi:type="dcterms:W3CDTF">2018-06-18T11:25:53Z</dcterms:created>
  <dcterms:modified xsi:type="dcterms:W3CDTF">2018-06-26T22:19:50Z</dcterms:modified>
</cp:coreProperties>
</file>